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285" r:id="rId3"/>
    <p:sldId id="327" r:id="rId4"/>
    <p:sldId id="328" r:id="rId5"/>
    <p:sldId id="329" r:id="rId6"/>
    <p:sldId id="301" r:id="rId7"/>
    <p:sldId id="315" r:id="rId8"/>
    <p:sldId id="321" r:id="rId9"/>
    <p:sldId id="322" r:id="rId10"/>
    <p:sldId id="325" r:id="rId11"/>
    <p:sldId id="326" r:id="rId12"/>
    <p:sldId id="302" r:id="rId13"/>
    <p:sldId id="303" r:id="rId14"/>
    <p:sldId id="323" r:id="rId15"/>
    <p:sldId id="310" r:id="rId16"/>
    <p:sldId id="307" r:id="rId17"/>
    <p:sldId id="311" r:id="rId18"/>
    <p:sldId id="309" r:id="rId19"/>
    <p:sldId id="312" r:id="rId20"/>
    <p:sldId id="282" r:id="rId21"/>
    <p:sldId id="330" r:id="rId22"/>
    <p:sldId id="2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42B1-4E8C-442D-9E49-1D8B6AB5FBCE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038CE-8BA8-4DE8-A5C8-524370730E5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927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038CE-8BA8-4DE8-A5C8-524370730E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7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DA893-E774-4DDE-BE9F-A53AE4A1CCB6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2E5F1-D41A-4E1A-9270-19BFB75359C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40" y="2237980"/>
            <a:ext cx="3695300" cy="1366819"/>
          </a:xfrm>
          <a:prstGeom prst="rect">
            <a:avLst/>
          </a:prstGeom>
        </p:spPr>
      </p:pic>
      <p:sp>
        <p:nvSpPr>
          <p:cNvPr id="16" name="Sous-titre 2"/>
          <p:cNvSpPr>
            <a:spLocks noGrp="1"/>
          </p:cNvSpPr>
          <p:nvPr>
            <p:ph type="subTitle" idx="1"/>
          </p:nvPr>
        </p:nvSpPr>
        <p:spPr>
          <a:xfrm>
            <a:off x="1246642" y="3862201"/>
            <a:ext cx="9144000" cy="1655762"/>
          </a:xfrm>
        </p:spPr>
        <p:txBody>
          <a:bodyPr>
            <a:normAutofit/>
          </a:bodyPr>
          <a:lstStyle/>
          <a:p>
            <a:endParaRPr lang="fr-FR" sz="3000" dirty="0">
              <a:latin typeface="Candara" panose="020E0502030303020204" pitchFamily="34" charset="0"/>
            </a:endParaRPr>
          </a:p>
          <a:p>
            <a:r>
              <a:rPr lang="fr-FR" sz="2800" dirty="0">
                <a:latin typeface="Candara" panose="020E0502030303020204" pitchFamily="34" charset="0"/>
              </a:rPr>
              <a:t>Situation du choléra S51-S53 partielle(</a:t>
            </a:r>
            <a:r>
              <a:rPr lang="fr-FR" sz="2800" dirty="0">
                <a:solidFill>
                  <a:srgbClr val="FF0000"/>
                </a:solidFill>
                <a:latin typeface="Candara" panose="020E0502030303020204" pitchFamily="34" charset="0"/>
              </a:rPr>
              <a:t>28-03 Jan.2021</a:t>
            </a:r>
            <a:r>
              <a:rPr lang="fr-FR" sz="2800" dirty="0">
                <a:latin typeface="Candara" panose="020E0502030303020204" pitchFamily="34" charset="0"/>
              </a:rPr>
              <a:t>)</a:t>
            </a:r>
            <a:endParaRPr lang="fr-CD" sz="2800" dirty="0"/>
          </a:p>
        </p:txBody>
      </p:sp>
      <p:grpSp>
        <p:nvGrpSpPr>
          <p:cNvPr id="21" name="Groupe 20"/>
          <p:cNvGrpSpPr/>
          <p:nvPr/>
        </p:nvGrpSpPr>
        <p:grpSpPr>
          <a:xfrm>
            <a:off x="-70104" y="77534"/>
            <a:ext cx="12262104" cy="1865312"/>
            <a:chOff x="-70104" y="77534"/>
            <a:chExt cx="12262104" cy="1865312"/>
          </a:xfrm>
        </p:grpSpPr>
        <p:grpSp>
          <p:nvGrpSpPr>
            <p:cNvPr id="17" name="Group 16"/>
            <p:cNvGrpSpPr>
              <a:grpSpLocks noChangeAspect="1"/>
            </p:cNvGrpSpPr>
            <p:nvPr/>
          </p:nvGrpSpPr>
          <p:grpSpPr bwMode="auto">
            <a:xfrm>
              <a:off x="0" y="77534"/>
              <a:ext cx="12192000" cy="1865312"/>
              <a:chOff x="0" y="141"/>
              <a:chExt cx="7680" cy="1175"/>
            </a:xfrm>
          </p:grpSpPr>
          <p:sp>
            <p:nvSpPr>
              <p:cNvPr id="18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141"/>
                <a:ext cx="7680" cy="1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42" y="141"/>
                <a:ext cx="7589" cy="1159"/>
              </a:xfrm>
              <a:prstGeom prst="rect">
                <a:avLst/>
              </a:prstGeom>
              <a:solidFill>
                <a:srgbClr val="196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TextBox 1"/>
            <p:cNvSpPr txBox="1"/>
            <p:nvPr/>
          </p:nvSpPr>
          <p:spPr>
            <a:xfrm>
              <a:off x="-70104" y="280049"/>
              <a:ext cx="11709400" cy="1173522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Situation </a:t>
              </a:r>
              <a:r>
                <a:rPr lang="en-GB" sz="30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épidémiologique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choléra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en</a:t>
              </a:r>
              <a:r>
                <a:rPr lang="en-GB" sz="3000" b="1" baseline="0" dirty="0">
                  <a:solidFill>
                    <a:schemeClr val="bg1"/>
                  </a:solidFill>
                  <a:latin typeface="Candara" panose="020E0502030303020204" pitchFamily="34" charset="0"/>
                </a:rPr>
                <a:t> RDC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2020</a:t>
              </a:r>
              <a:endParaRPr lang="en-GB" sz="3000" b="1" baseline="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60" y="6014927"/>
            <a:ext cx="12192000" cy="8427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20030" y="5320936"/>
            <a:ext cx="1109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D" dirty="0"/>
              <a:t>On note une régression sensible de la courbe épidémique. </a:t>
            </a:r>
          </a:p>
          <a:p>
            <a:r>
              <a:rPr lang="fr-CD" dirty="0"/>
              <a:t>Le renforcement des capacités du PNECHOL  en mission aux deux DPS de Kasaï Oriental et de </a:t>
            </a:r>
            <a:r>
              <a:rPr lang="fr-CD" dirty="0" err="1"/>
              <a:t>Lomami</a:t>
            </a:r>
            <a:r>
              <a:rPr lang="fr-CD" dirty="0"/>
              <a:t> a été réalisé avec l’appui financier de l’OMS.</a:t>
            </a:r>
            <a:endParaRPr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0" y="-70496"/>
            <a:ext cx="12192000" cy="592487"/>
            <a:chOff x="0" y="-70496"/>
            <a:chExt cx="12192000" cy="59248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70496"/>
              <a:ext cx="12192000" cy="59248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353946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dirty="0">
                    <a:solidFill>
                      <a:schemeClr val="bg1"/>
                    </a:solidFill>
                  </a:rPr>
                  <a:t>Lomami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- 2020 </a:t>
                </a:r>
                <a:r>
                  <a:rPr lang="en-GB" sz="2000" b="1" dirty="0">
                    <a:solidFill>
                      <a:schemeClr val="bg1"/>
                    </a:solidFill>
                  </a:rPr>
                  <a:t>(Source IDSR)</a:t>
                </a:r>
                <a:endParaRPr lang="en-GB" sz="2000" b="1" baseline="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9144"/>
              <a:ext cx="2133600" cy="477174"/>
            </a:xfrm>
            <a:prstGeom prst="rect">
              <a:avLst/>
            </a:prstGeom>
          </p:spPr>
        </p:pic>
      </p:grp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205831"/>
              </p:ext>
            </p:extLst>
          </p:nvPr>
        </p:nvGraphicFramePr>
        <p:xfrm>
          <a:off x="75048" y="575952"/>
          <a:ext cx="6205557" cy="2514600"/>
        </p:xfrm>
        <a:graphic>
          <a:graphicData uri="http://schemas.openxmlformats.org/drawingml/2006/table">
            <a:tbl>
              <a:tblPr/>
              <a:tblGrid>
                <a:gridCol w="767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03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649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974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580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7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7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KALAMBAYI KABAN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MULUMBA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NGANDAJIKA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KABINDA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KALONDA EST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38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KANDA KANDA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80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MUENE DITU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80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05" y="521991"/>
            <a:ext cx="5911395" cy="394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309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/>
          <p:cNvSpPr txBox="1"/>
          <p:nvPr/>
        </p:nvSpPr>
        <p:spPr>
          <a:xfrm>
            <a:off x="0" y="561521"/>
            <a:ext cx="32309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Les cas ont augmenté au </a:t>
            </a:r>
            <a:r>
              <a:rPr lang="fr-FR" dirty="0" err="1"/>
              <a:t>Lomami</a:t>
            </a:r>
            <a:r>
              <a:rPr lang="fr-FR" dirty="0"/>
              <a:t> depuis la S31. L’OMS a financé PNECHOL pour une mission de riposte et accompagnement de la jeune DPS </a:t>
            </a:r>
            <a:r>
              <a:rPr lang="fr-FR" dirty="0" err="1"/>
              <a:t>Lomami</a:t>
            </a:r>
            <a:r>
              <a:rPr lang="fr-FR" dirty="0"/>
              <a:t> pour assoir la stratégie quadrillage. L’épidémie qui sévit la province </a:t>
            </a:r>
            <a:r>
              <a:rPr lang="fr-FR" dirty="0" err="1"/>
              <a:t>Lomami</a:t>
            </a:r>
            <a:r>
              <a:rPr lang="fr-FR" dirty="0"/>
              <a:t> a été plus meurtrière par manque de leadership des acteurs et manque d’intervenant dans la région.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0" y="-70496"/>
            <a:ext cx="12192000" cy="592487"/>
            <a:chOff x="0" y="-70496"/>
            <a:chExt cx="12192000" cy="59248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70496"/>
              <a:ext cx="12192000" cy="59248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99105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dirty="0">
                    <a:solidFill>
                      <a:schemeClr val="bg1"/>
                    </a:solidFill>
                  </a:rPr>
                  <a:t>Lomami 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- evolution par ZS S1-S53 2018-2020  </a:t>
                </a:r>
                <a:r>
                  <a:rPr lang="en-GB" sz="2000" b="1" dirty="0">
                    <a:solidFill>
                      <a:schemeClr val="bg1"/>
                    </a:solidFill>
                  </a:rPr>
                  <a:t>(Source IDSR)</a:t>
                </a:r>
                <a:endParaRPr lang="en-GB" sz="2000" b="1" baseline="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4635"/>
              <a:ext cx="2133600" cy="470980"/>
            </a:xfrm>
            <a:prstGeom prst="rect">
              <a:avLst/>
            </a:prstGeom>
          </p:spPr>
        </p:pic>
      </p:grp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791661"/>
              </p:ext>
            </p:extLst>
          </p:nvPr>
        </p:nvGraphicFramePr>
        <p:xfrm>
          <a:off x="3374136" y="561521"/>
          <a:ext cx="8711184" cy="2397657"/>
        </p:xfrm>
        <a:graphic>
          <a:graphicData uri="http://schemas.openxmlformats.org/drawingml/2006/table">
            <a:tbl>
              <a:tblPr/>
              <a:tblGrid>
                <a:gridCol w="1005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51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29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84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51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29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84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51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3291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840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962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KABINDA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27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KALAMBAYI KABAN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KALONDA EST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KANDA KANDA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MUENE DITU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97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MULUMBA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6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NGANDAJIKA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6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991" y="3301348"/>
            <a:ext cx="8711184" cy="329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34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583534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Nord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24387" y="5001081"/>
            <a:ext cx="11953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Cependant</a:t>
            </a:r>
            <a:r>
              <a:rPr lang="en-US" dirty="0"/>
              <a:t> Karisimbi et Goma </a:t>
            </a:r>
            <a:r>
              <a:rPr lang="en-US" dirty="0" err="1"/>
              <a:t>restent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endémicité</a:t>
            </a:r>
            <a:r>
              <a:rPr lang="en-US" dirty="0"/>
              <a:t> le long de </a:t>
            </a:r>
            <a:r>
              <a:rPr lang="en-US" dirty="0" err="1"/>
              <a:t>l’année</a:t>
            </a:r>
            <a:r>
              <a:rPr lang="en-US" dirty="0"/>
              <a:t> à cause de la population vulnerable qui </a:t>
            </a:r>
            <a:r>
              <a:rPr lang="en-US" dirty="0" err="1"/>
              <a:t>utilise</a:t>
            </a:r>
            <a:r>
              <a:rPr lang="en-US" dirty="0"/>
              <a:t> </a:t>
            </a:r>
            <a:r>
              <a:rPr lang="en-US" dirty="0" err="1"/>
              <a:t>l’eau</a:t>
            </a:r>
            <a:r>
              <a:rPr lang="en-US" dirty="0"/>
              <a:t> du lac pour </a:t>
            </a:r>
            <a:r>
              <a:rPr lang="en-US" dirty="0" err="1"/>
              <a:t>l’eau</a:t>
            </a:r>
            <a:r>
              <a:rPr lang="en-US" dirty="0"/>
              <a:t> de </a:t>
            </a:r>
            <a:r>
              <a:rPr lang="en-US" dirty="0" err="1"/>
              <a:t>boisson</a:t>
            </a:r>
            <a:r>
              <a:rPr lang="en-US" dirty="0"/>
              <a:t> sans </a:t>
            </a:r>
            <a:r>
              <a:rPr lang="en-US" dirty="0" err="1"/>
              <a:t>traitement</a:t>
            </a:r>
            <a:r>
              <a:rPr lang="en-US" dirty="0"/>
              <a:t> </a:t>
            </a:r>
            <a:r>
              <a:rPr lang="en-US" dirty="0" err="1"/>
              <a:t>préalable</a:t>
            </a:r>
            <a:r>
              <a:rPr lang="en-US" dirty="0"/>
              <a:t> et les </a:t>
            </a:r>
            <a:r>
              <a:rPr lang="en-US" dirty="0" err="1"/>
              <a:t>mésures</a:t>
            </a:r>
            <a:r>
              <a:rPr lang="en-US" dirty="0"/>
              <a:t> </a:t>
            </a:r>
            <a:r>
              <a:rPr lang="en-US" dirty="0" err="1"/>
              <a:t>d’assainissement</a:t>
            </a:r>
            <a:r>
              <a:rPr lang="en-US" dirty="0"/>
              <a:t> de base trop </a:t>
            </a:r>
            <a:r>
              <a:rPr lang="en-US" dirty="0" err="1"/>
              <a:t>faibles</a:t>
            </a:r>
            <a:r>
              <a:rPr lang="en-US" dirty="0"/>
              <a:t>.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890" y="17126"/>
            <a:ext cx="2133600" cy="423378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116873"/>
              </p:ext>
            </p:extLst>
          </p:nvPr>
        </p:nvGraphicFramePr>
        <p:xfrm>
          <a:off x="34861" y="551971"/>
          <a:ext cx="6497006" cy="4191000"/>
        </p:xfrm>
        <a:graphic>
          <a:graphicData uri="http://schemas.openxmlformats.org/drawingml/2006/table">
            <a:tbl>
              <a:tblPr/>
              <a:tblGrid>
                <a:gridCol w="803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46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653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979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544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KIBUA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KARISIMBI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MASISI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KIROTSHE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MWESO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BINZA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ITEBERO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NYIRAGONGO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RUTSHURU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KIBIRIZI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WALIKALE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KAYNA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MUTWANGA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BAMBO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ALIMBONGO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KATOYI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KYONDO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RWANGUBA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VUHOVI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443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55" y="561726"/>
            <a:ext cx="5617646" cy="374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842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8403" y="628533"/>
            <a:ext cx="25442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Légère régression  de l’incidence de choléra mais statistiquement non significative par rapport à la même période 2019  par contre la létalité a baissée</a:t>
            </a:r>
          </a:p>
          <a:p>
            <a:endParaRPr lang="fr-FR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0" y="-70496"/>
            <a:ext cx="12192000" cy="654422"/>
            <a:chOff x="0" y="-70496"/>
            <a:chExt cx="12192000" cy="654422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70496"/>
              <a:ext cx="12192000" cy="654422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353946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Nord Kivu- evolution par ZS S1-S53 2018-2020  </a:t>
                </a:r>
                <a:r>
                  <a:rPr lang="en-GB" sz="2000" b="1" dirty="0">
                    <a:solidFill>
                      <a:schemeClr val="bg1"/>
                    </a:solidFill>
                  </a:rPr>
                  <a:t>(Source IDSR)</a:t>
                </a:r>
                <a:endParaRPr lang="en-GB" sz="2000" b="1" baseline="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4508"/>
              <a:ext cx="2133600" cy="508339"/>
            </a:xfrm>
            <a:prstGeom prst="rect">
              <a:avLst/>
            </a:prstGeom>
          </p:spPr>
        </p:pic>
      </p:grp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116923"/>
              </p:ext>
            </p:extLst>
          </p:nvPr>
        </p:nvGraphicFramePr>
        <p:xfrm>
          <a:off x="2857497" y="558252"/>
          <a:ext cx="8801099" cy="3695636"/>
        </p:xfrm>
        <a:graphic>
          <a:graphicData uri="http://schemas.openxmlformats.org/drawingml/2006/table">
            <a:tbl>
              <a:tblPr/>
              <a:tblGrid>
                <a:gridCol w="1015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1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0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4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17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1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17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04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417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17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4047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417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583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ALIMBONGO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BAMBO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BINZA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ITEBERO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KARISIMBI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KATOYI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KAYNA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KIBIRIZI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KIBUA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KIROTSHE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KYONDO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MASISI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MUTWANGA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MWESO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NYIRAGONGO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RUTSHURU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RWANGUBA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3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VUHOVI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83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WALIKALE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83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709" y="4262720"/>
            <a:ext cx="6847230" cy="259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1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12440"/>
            <a:ext cx="12192000" cy="635495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Sud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Sous-titre 2"/>
          <p:cNvSpPr txBox="1"/>
          <p:nvPr/>
        </p:nvSpPr>
        <p:spPr>
          <a:xfrm>
            <a:off x="304800" y="5174595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12" name="Sous-titre 2"/>
          <p:cNvSpPr txBox="1"/>
          <p:nvPr/>
        </p:nvSpPr>
        <p:spPr>
          <a:xfrm>
            <a:off x="175985" y="5487955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-1" y="5815752"/>
            <a:ext cx="11932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 Sud Kivu est la première province en RDC au courant de l’année 2020, Elle notifié plus de 35% de cas de choléra et le cumul de cas de S1-S53 représente 6771 cas. Les équipes renforcent les acteurs communautaires à la sensibilisation et à la chloration d’eau avec l’appui financier de l’OMS et des autres partenaires locaux.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576" y="59372"/>
            <a:ext cx="2133600" cy="508339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54247"/>
              </p:ext>
            </p:extLst>
          </p:nvPr>
        </p:nvGraphicFramePr>
        <p:xfrm>
          <a:off x="1" y="652933"/>
          <a:ext cx="6485777" cy="4431685"/>
        </p:xfrm>
        <a:graphic>
          <a:graphicData uri="http://schemas.openxmlformats.org/drawingml/2006/table">
            <a:tbl>
              <a:tblPr/>
              <a:tblGrid>
                <a:gridCol w="802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3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57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86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468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MINOVA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UVIRA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4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MITI-MURHESA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IDJWI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NUNDU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RUZIZI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LEMERA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KALEHE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BAGIRA-KASHA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KADUTU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NYANTENDE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NYANGEZI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MUBUMBANO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BUNYAKIRI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ITOMBWE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3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LULENGE-KIMBI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WALUNGU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68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78" y="650486"/>
            <a:ext cx="5698741" cy="37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57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631785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Sud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Kivu- evolution S1-S53 2017-2020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ZoneTexte 7"/>
          <p:cNvSpPr txBox="1"/>
          <p:nvPr/>
        </p:nvSpPr>
        <p:spPr>
          <a:xfrm>
            <a:off x="-21735" y="628290"/>
            <a:ext cx="22667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 province </a:t>
            </a:r>
            <a:r>
              <a:rPr lang="en-US" dirty="0" err="1"/>
              <a:t>Sud</a:t>
            </a:r>
            <a:r>
              <a:rPr lang="en-US" dirty="0"/>
              <a:t> Kivu </a:t>
            </a:r>
            <a:r>
              <a:rPr lang="en-US" dirty="0" err="1"/>
              <a:t>vient</a:t>
            </a:r>
            <a:r>
              <a:rPr lang="en-US" dirty="0"/>
              <a:t> </a:t>
            </a:r>
            <a:r>
              <a:rPr lang="en-US" dirty="0" err="1"/>
              <a:t>d’experimenter</a:t>
            </a:r>
            <a:r>
              <a:rPr lang="en-US" dirty="0"/>
              <a:t> la vaccination </a:t>
            </a:r>
            <a:r>
              <a:rPr lang="en-US" dirty="0" err="1"/>
              <a:t>dans</a:t>
            </a:r>
            <a:r>
              <a:rPr lang="en-US" dirty="0"/>
              <a:t> 5 ZS Hotspots( </a:t>
            </a:r>
            <a:r>
              <a:rPr lang="en-US" dirty="0" err="1"/>
              <a:t>Fizi</a:t>
            </a:r>
            <a:r>
              <a:rPr lang="en-US" dirty="0"/>
              <a:t>, Uvira, </a:t>
            </a:r>
            <a:r>
              <a:rPr lang="en-US" dirty="0" err="1"/>
              <a:t>Nundu</a:t>
            </a:r>
            <a:r>
              <a:rPr lang="en-US" dirty="0"/>
              <a:t>, </a:t>
            </a:r>
            <a:r>
              <a:rPr lang="en-US" dirty="0" err="1"/>
              <a:t>Minova</a:t>
            </a:r>
            <a:r>
              <a:rPr lang="en-US" dirty="0"/>
              <a:t> et </a:t>
            </a:r>
            <a:r>
              <a:rPr lang="en-US" dirty="0" err="1"/>
              <a:t>Idjwi</a:t>
            </a:r>
            <a:r>
              <a:rPr lang="en-US" dirty="0"/>
              <a:t>. La surveillance et la </a:t>
            </a:r>
            <a:r>
              <a:rPr lang="en-US" dirty="0" err="1"/>
              <a:t>réponse</a:t>
            </a:r>
            <a:r>
              <a:rPr lang="en-US" dirty="0"/>
              <a:t> </a:t>
            </a:r>
            <a:r>
              <a:rPr lang="en-US" dirty="0" err="1"/>
              <a:t>rapide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mises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place.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3432" y="-4636"/>
            <a:ext cx="2133600" cy="508339"/>
          </a:xfrm>
          <a:prstGeom prst="rect">
            <a:avLst/>
          </a:prstGeom>
        </p:spPr>
      </p:pic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628146"/>
              </p:ext>
            </p:extLst>
          </p:nvPr>
        </p:nvGraphicFramePr>
        <p:xfrm>
          <a:off x="2737630" y="527411"/>
          <a:ext cx="9329402" cy="4114800"/>
        </p:xfrm>
        <a:graphic>
          <a:graphicData uri="http://schemas.openxmlformats.org/drawingml/2006/table">
            <a:tbl>
              <a:tblPr/>
              <a:tblGrid>
                <a:gridCol w="1076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2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49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0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02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49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80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026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8492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980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410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BAGIRA-KASHA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BUNYAKIRI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IDJWI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ITOMBWE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KADUTU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KALEHE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LEMERA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LULENGE-KIMBI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MINOVA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MITI-MURHESA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MUBUMBANO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MWANA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NUNDU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NYANGEZI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NYANTENDE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RUZIZI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UVIRA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10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WALUNGU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10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7663" y="4665918"/>
            <a:ext cx="5793076" cy="21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28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623613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Haut Katanga 2020</a:t>
              </a:r>
              <a:r>
                <a:rPr lang="en-GB" sz="3000" b="1" dirty="0">
                  <a:solidFill>
                    <a:schemeClr val="bg1"/>
                  </a:solidFill>
                </a:rPr>
                <a:t>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Sous-titre 2"/>
          <p:cNvSpPr txBox="1"/>
          <p:nvPr/>
        </p:nvSpPr>
        <p:spPr>
          <a:xfrm>
            <a:off x="0" y="5056632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18289" y="5308199"/>
            <a:ext cx="11025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Le Cumul des cas de S1-S53/2020: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3478 avec 138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décés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la létalité 4%, Les pourvoyeuses de cas sont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Mufunga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Sampwe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et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Lukafu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en milieu rurale et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Kampemba</a:t>
            </a:r>
            <a:r>
              <a:rPr kumimoji="0" lang="fr-FR" sz="1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</a:t>
            </a:r>
            <a:r>
              <a:rPr kumimoji="0" lang="fr-FR" sz="18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Katuba,Kenya</a:t>
            </a:r>
            <a:r>
              <a:rPr lang="fr-FR" kern="0" dirty="0">
                <a:solidFill>
                  <a:prstClr val="black"/>
                </a:solidFill>
              </a:rPr>
              <a:t>, </a:t>
            </a:r>
            <a:r>
              <a:rPr lang="fr-FR" kern="0" dirty="0" err="1">
                <a:solidFill>
                  <a:prstClr val="black"/>
                </a:solidFill>
              </a:rPr>
              <a:t>Kamalondo</a:t>
            </a:r>
            <a:r>
              <a:rPr lang="fr-FR" kern="0" dirty="0">
                <a:solidFill>
                  <a:prstClr val="black"/>
                </a:solidFill>
              </a:rPr>
              <a:t> et Lubumbashi en plein centre ville de Lubumbashi.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720" y="-4636"/>
            <a:ext cx="2133600" cy="508339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156674"/>
              </p:ext>
            </p:extLst>
          </p:nvPr>
        </p:nvGraphicFramePr>
        <p:xfrm>
          <a:off x="18289" y="607020"/>
          <a:ext cx="6863772" cy="4395708"/>
        </p:xfrm>
        <a:graphic>
          <a:graphicData uri="http://schemas.openxmlformats.org/drawingml/2006/table">
            <a:tbl>
              <a:tblPr/>
              <a:tblGrid>
                <a:gridCol w="849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78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17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760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393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5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5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MUFUNGA-SAMPWE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KAMPEMBA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LUKAFU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KATUBA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KENYA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KAMALONDO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KASENGA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KAPOLOWE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KILWA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KISANGA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KAFUBU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LUBUMBASHI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KASHOBWE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MUMBUNDA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TSHAMILEMBA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KIKULA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KIPUSHI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MITWABA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PWETO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KAMBOVE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SAKANIA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KILELA-BALANDA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935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LIKASI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3935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061" y="578627"/>
            <a:ext cx="5304260" cy="35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61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664856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dirty="0">
                  <a:solidFill>
                    <a:schemeClr val="bg1"/>
                  </a:solidFill>
                </a:rPr>
                <a:t>Haut Katanga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- evolution S1-S53 2018-2020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ZoneTexte 11"/>
          <p:cNvSpPr txBox="1"/>
          <p:nvPr/>
        </p:nvSpPr>
        <p:spPr>
          <a:xfrm>
            <a:off x="0" y="638719"/>
            <a:ext cx="3144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La létalité est plus forte dans le haut Katanga à cause d’inaccessibilité précoce aux services de santé et rareté des ONG intervenants dans ce domaine contrairement à l’Est du pays.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3432" y="13652"/>
            <a:ext cx="2133600" cy="508339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032266"/>
              </p:ext>
            </p:extLst>
          </p:nvPr>
        </p:nvGraphicFramePr>
        <p:xfrm>
          <a:off x="3582287" y="601958"/>
          <a:ext cx="8609713" cy="4114800"/>
        </p:xfrm>
        <a:graphic>
          <a:graphicData uri="http://schemas.openxmlformats.org/drawingml/2006/table">
            <a:tbl>
              <a:tblPr/>
              <a:tblGrid>
                <a:gridCol w="99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1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9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7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4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19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77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24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19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279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KAFUBU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KAMALONDO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KAMBOVE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KAMPEMBA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KAPOLOWE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KASENGA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KASHOBWE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KATUBA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KENYA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KIKULA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KILELA-BALANDA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KILWA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KIPUSHI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KISANGA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LIKASI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LUBUMBASHI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LUKAFU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MITWABA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23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MUFUNGA-SAMPWE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MUMBUNDA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PANDA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PWETO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RWASHI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SAKANIA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TSHAMILEMBA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79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855" y="4726790"/>
            <a:ext cx="5627827" cy="21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44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626990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Tanganyika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Sous-titre 2"/>
          <p:cNvSpPr txBox="1"/>
          <p:nvPr/>
        </p:nvSpPr>
        <p:spPr>
          <a:xfrm>
            <a:off x="-70901" y="5294376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576" y="-4636"/>
            <a:ext cx="2133600" cy="508339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606305"/>
              </p:ext>
            </p:extLst>
          </p:nvPr>
        </p:nvGraphicFramePr>
        <p:xfrm>
          <a:off x="45720" y="626778"/>
          <a:ext cx="6440631" cy="2556165"/>
        </p:xfrm>
        <a:graphic>
          <a:graphicData uri="http://schemas.openxmlformats.org/drawingml/2006/table">
            <a:tbl>
              <a:tblPr/>
              <a:tblGrid>
                <a:gridCol w="79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80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265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398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04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KALEMIE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KANSIMBA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MANONO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MBULALA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ANKORO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KIYAMBI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NYUNZU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41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59" y="580522"/>
            <a:ext cx="5644317" cy="3762878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463826" y="4343400"/>
            <a:ext cx="58574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Nouvelle flambée de cas de choléra dans la ZS </a:t>
            </a:r>
            <a:r>
              <a:rPr lang="fr-FR" dirty="0" err="1"/>
              <a:t>Nyemba</a:t>
            </a:r>
            <a:r>
              <a:rPr lang="fr-FR" dirty="0"/>
              <a:t> dont l’investigation et riposte rapide en cours. La diffusion de cas s’est fait de proche en proche étant donné que cette zone partage les limites avec le Sud Kivu.</a:t>
            </a:r>
            <a:endParaRPr lang="fr-CD" dirty="0"/>
          </a:p>
        </p:txBody>
      </p:sp>
    </p:spTree>
    <p:extLst>
      <p:ext uri="{BB962C8B-B14F-4D97-AF65-F5344CB8AC3E}">
        <p14:creationId xmlns:p14="http://schemas.microsoft.com/office/powerpoint/2010/main" val="2791227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5"/>
            <a:ext cx="12192000" cy="714362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Tanganyika- evolution S1-S53 2018-2020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0" y="805840"/>
            <a:ext cx="3374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En interne la courbe de notification de cas de choléra dans la province Tanganyika est régressive partant de 2018 comme décrit le graphique ci- bas.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3160" y="4508"/>
            <a:ext cx="2133600" cy="580708"/>
          </a:xfrm>
          <a:prstGeom prst="rect">
            <a:avLst/>
          </a:prstGeom>
        </p:spPr>
      </p:pic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291707"/>
              </p:ext>
            </p:extLst>
          </p:nvPr>
        </p:nvGraphicFramePr>
        <p:xfrm>
          <a:off x="3224078" y="668559"/>
          <a:ext cx="8804567" cy="2361740"/>
        </p:xfrm>
        <a:graphic>
          <a:graphicData uri="http://schemas.openxmlformats.org/drawingml/2006/table">
            <a:tbl>
              <a:tblPr/>
              <a:tblGrid>
                <a:gridCol w="1015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43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7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3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07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43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4076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439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728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8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ANKORO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KALEMIE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KANSIMBA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KIYAMBI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MANONO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MBULALA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2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NYUNZU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2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126" y="3096556"/>
            <a:ext cx="9741666" cy="368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6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2"/>
          <p:cNvSpPr txBox="1">
            <a:spLocks/>
          </p:cNvSpPr>
          <p:nvPr/>
        </p:nvSpPr>
        <p:spPr>
          <a:xfrm>
            <a:off x="201168" y="1121232"/>
            <a:ext cx="1190548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fr-FR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0" lang="en-US" alt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Mise</a:t>
            </a:r>
            <a:r>
              <a:rPr kumimoji="0" lang="en-US" alt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au point de la Situation </a:t>
            </a:r>
            <a:r>
              <a:rPr kumimoji="0" lang="en-US" alt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Epidemiologique</a:t>
            </a:r>
            <a:r>
              <a:rPr kumimoji="0" lang="en-US" alt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 </a:t>
            </a:r>
            <a:r>
              <a:rPr kumimoji="0" lang="en-US" alt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Cumul</a:t>
            </a:r>
            <a:r>
              <a:rPr kumimoji="0" lang="en-US" alt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n-US" alt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cas</a:t>
            </a:r>
            <a:r>
              <a:rPr kumimoji="0" lang="en-US" alt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S1- S53, 2020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0" lang="fr-FR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REPONSE APPORTEE JUSQU’À CE JOUR</a:t>
            </a: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: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a) </a:t>
            </a:r>
            <a:r>
              <a:rPr kumimoji="0" lang="en-US" altLang="fr-FR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Coordination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b)</a:t>
            </a:r>
            <a:r>
              <a:rPr kumimoji="0" lang="fr-FR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RIPOSTE VACCINALE  VCO</a:t>
            </a:r>
            <a:endParaRPr kumimoji="0" lang="fr-FR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III. </a:t>
            </a:r>
            <a:r>
              <a:rPr kumimoji="0" lang="en-US" altLang="fr-FR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Prochaines</a:t>
            </a: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n-US" altLang="fr-FR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étapes</a:t>
            </a:r>
            <a:r>
              <a:rPr kumimoji="0" lang="en-US" alt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&amp;</a:t>
            </a:r>
            <a:r>
              <a:rPr kumimoji="0" lang="en-US" altLang="fr-FR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 Points </a:t>
            </a:r>
            <a:r>
              <a:rPr kumimoji="0" lang="en-US" altLang="fr-FR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  <a:sym typeface="+mn-ea"/>
              </a:rPr>
              <a:t>d’action</a:t>
            </a:r>
            <a:endParaRPr kumimoji="0" lang="en-US" altLang="fr-FR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CD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54864" y="41084"/>
            <a:ext cx="11781409" cy="560706"/>
            <a:chOff x="54864" y="41084"/>
            <a:chExt cx="11781409" cy="560706"/>
          </a:xfrm>
        </p:grpSpPr>
        <p:sp>
          <p:nvSpPr>
            <p:cNvPr id="10" name="TextBox 1"/>
            <p:cNvSpPr txBox="1"/>
            <p:nvPr/>
          </p:nvSpPr>
          <p:spPr>
            <a:xfrm>
              <a:off x="54864" y="41084"/>
              <a:ext cx="11781409" cy="560706"/>
            </a:xfrm>
            <a:prstGeom prst="rect">
              <a:avLst/>
            </a:prstGeom>
            <a:solidFill>
              <a:srgbClr val="196EFF"/>
            </a:solidFill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en-GB" sz="3500" b="1" dirty="0">
                  <a:solidFill>
                    <a:schemeClr val="bg1"/>
                  </a:solidFill>
                </a:rPr>
                <a:t>Plan de Presentation</a:t>
              </a:r>
              <a:endParaRPr lang="en-GB" sz="3500" b="1" baseline="0" dirty="0">
                <a:solidFill>
                  <a:schemeClr val="bg1"/>
                </a:solidFill>
              </a:endParaRPr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76816" y="41084"/>
              <a:ext cx="2133600" cy="56070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6225" y="91313"/>
            <a:ext cx="11639550" cy="943610"/>
          </a:xfrm>
          <a:solidFill>
            <a:srgbClr val="196EFF"/>
          </a:solidFill>
        </p:spPr>
        <p:txBody>
          <a:bodyPr>
            <a:noAutofit/>
          </a:bodyPr>
          <a:lstStyle/>
          <a:p>
            <a:r>
              <a:rPr lang="en-US" altLang="fr-FR" sz="3600" b="1" dirty="0">
                <a:solidFill>
                  <a:schemeClr val="bg1"/>
                </a:solidFill>
              </a:rPr>
              <a:t>II.</a:t>
            </a:r>
            <a:r>
              <a:rPr lang="fr-FR" altLang="en-US" sz="3600" b="1" dirty="0">
                <a:solidFill>
                  <a:schemeClr val="bg1"/>
                </a:solidFill>
              </a:rPr>
              <a:t>REPONSE APPORTEE JUSQU’À CE JOUR</a:t>
            </a:r>
            <a:br>
              <a:rPr lang="fr-FR" altLang="en-US" sz="3600" b="1" dirty="0">
                <a:solidFill>
                  <a:schemeClr val="bg1"/>
                </a:solidFill>
              </a:rPr>
            </a:br>
            <a:r>
              <a:rPr lang="en-US" altLang="fr-FR" sz="3600" b="1" u="sng" dirty="0">
                <a:solidFill>
                  <a:schemeClr val="bg1"/>
                </a:solidFill>
                <a:sym typeface="+mn-ea"/>
              </a:rPr>
              <a:t>Coordination:</a:t>
            </a:r>
            <a:endParaRPr lang="fr-FR" alt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1" y="1130998"/>
            <a:ext cx="11915774" cy="50710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Suivi de mises à jours 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situation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épidémiologique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Choléra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en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RDC </a:t>
            </a: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et partage des information 3LTC(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regional et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siège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Reception de RDT 245 kits et </a:t>
            </a:r>
            <a:r>
              <a:rPr lang="en-US" sz="2500" dirty="0" err="1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distribué</a:t>
            </a: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</a:t>
            </a:r>
            <a:r>
              <a:rPr lang="en-US" sz="2500" dirty="0" err="1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dans</a:t>
            </a: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4 provinces Hots post.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Une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mission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d’investigation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du PNECHOL avec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appui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l’OMS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fut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réalisée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pour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renforcer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 les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deux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DPS Kasai Oriental et Lomami.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L’enquete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de couverture prevue au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Sud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Kivu  du 21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janv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. Au 04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Févr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. 2021(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En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cours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en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attente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financement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Préparatifs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mise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en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oeuvre  de la vaccination preventive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dans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le Haut-Katanga (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requete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GTFCC)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sera 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réalisé</a:t>
            </a: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e </a:t>
            </a:r>
            <a:r>
              <a:rPr lang="en-US" sz="2500" dirty="0" err="1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probablement</a:t>
            </a: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à la </a:t>
            </a:r>
            <a:r>
              <a:rPr lang="en-US" sz="2500" dirty="0" err="1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semaine</a:t>
            </a:r>
            <a:r>
              <a:rPr lang="en-US" sz="2500" dirty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4 de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Janvier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– début </a:t>
            </a:r>
            <a:r>
              <a:rPr lang="en-US" sz="2500" dirty="0" err="1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F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évr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. 2021. 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</a:t>
            </a:r>
            <a:r>
              <a:rPr kumimoji="0" lang="fr-FR" sz="25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éunions</a:t>
            </a: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de plaidoyer en faveur de la mobilisation des ressources sont tenues auprès du Gouvernement pour amélioration de la desserte en eau potable et des partenaires (donateurs)  pour appui à l’implantation des unités de prises en charge des choléra</a:t>
            </a:r>
            <a:r>
              <a:rPr kumimoji="0" lang="fr-FR" sz="25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 &amp; </a:t>
            </a: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Segoe Condensed" panose="020B0606040200020203" pitchFamily="34" charset="0"/>
                <a:ea typeface="+mn-ea"/>
                <a:cs typeface="+mn-cs"/>
              </a:rPr>
              <a:t>réponse rapide.</a:t>
            </a:r>
            <a:endParaRPr kumimoji="0" lang="fr-CD" sz="2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altLang="en-US" sz="2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Segoe Condensed" panose="020B0606040200020203" pitchFamily="34" charset="0"/>
              <a:ea typeface="+mn-ea"/>
              <a:cs typeface="+mn-cs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256" y="187388"/>
            <a:ext cx="2133600" cy="7178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2279" y="894523"/>
            <a:ext cx="11754677" cy="5963477"/>
          </a:xfrm>
        </p:spPr>
        <p:txBody>
          <a:bodyPr/>
          <a:lstStyle/>
          <a:p>
            <a:r>
              <a:rPr lang="fr-CD" dirty="0"/>
              <a:t>L’équipe du siège et régional a félicité l’équipe de la RDC pour des performances réalisées du point de vue surveillance et riposte contre le choléra au courant de l’année 2020;</a:t>
            </a:r>
          </a:p>
          <a:p>
            <a:r>
              <a:rPr lang="fr-CD" dirty="0"/>
              <a:t>Mener une revue annuelle avec PNECHOL et fixer les objectifs de l’année en cours/Plan d’action 2021;</a:t>
            </a:r>
          </a:p>
          <a:p>
            <a:r>
              <a:rPr lang="fr-CD" dirty="0"/>
              <a:t>Faire une analyse profonde et identifier le goulot d’étranglement dans les deux provinces ou il y’a eu forte létalité en 2020(</a:t>
            </a:r>
            <a:r>
              <a:rPr lang="fr-CD" dirty="0" err="1"/>
              <a:t>Lomami</a:t>
            </a:r>
            <a:r>
              <a:rPr lang="fr-CD" dirty="0"/>
              <a:t> et </a:t>
            </a:r>
            <a:r>
              <a:rPr lang="fr-CD" dirty="0" err="1"/>
              <a:t>Kasai</a:t>
            </a:r>
            <a:r>
              <a:rPr lang="fr-CD" dirty="0"/>
              <a:t> Oriental) et anticiper les actions;</a:t>
            </a:r>
          </a:p>
          <a:p>
            <a:r>
              <a:rPr lang="fr-CD" dirty="0"/>
              <a:t>Soutenir l’organisation des différentes Ripostes vaccinales dans le temps;</a:t>
            </a:r>
          </a:p>
          <a:p>
            <a:r>
              <a:rPr lang="fr-CD" dirty="0"/>
              <a:t>Question &amp; attention soutenue sur l’amélioration du diagnostic choléra/ décentralisation de la culture choléra. </a:t>
            </a:r>
          </a:p>
          <a:p>
            <a:endParaRPr lang="fr-CD" dirty="0"/>
          </a:p>
          <a:p>
            <a:endParaRPr lang="fr-CD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692427" y="1"/>
            <a:ext cx="10515600" cy="728870"/>
          </a:xfrm>
          <a:solidFill>
            <a:srgbClr val="196EFF"/>
          </a:solidFill>
        </p:spPr>
        <p:txBody>
          <a:bodyPr>
            <a:noAutofit/>
          </a:bodyPr>
          <a:lstStyle/>
          <a:p>
            <a:r>
              <a:rPr lang="en-US" altLang="fr-FR" sz="3600" b="1" dirty="0">
                <a:solidFill>
                  <a:schemeClr val="bg1"/>
                </a:solidFill>
              </a:rPr>
              <a:t>III.P</a:t>
            </a:r>
            <a:r>
              <a:rPr lang="fr-FR" altLang="en-US" sz="3600" b="1" dirty="0">
                <a:solidFill>
                  <a:schemeClr val="bg1"/>
                </a:solidFill>
              </a:rPr>
              <a:t>ROCHAINES ETAPES &amp;</a:t>
            </a:r>
            <a:r>
              <a:rPr lang="en-US" altLang="en-US" sz="3600" b="1" u="sng" dirty="0">
                <a:solidFill>
                  <a:schemeClr val="bg1"/>
                </a:solidFill>
                <a:sym typeface="+mn-ea"/>
              </a:rPr>
              <a:t>Points </a:t>
            </a:r>
            <a:r>
              <a:rPr lang="en-US" altLang="en-US" sz="3600" b="1" u="sng" dirty="0" err="1">
                <a:solidFill>
                  <a:schemeClr val="bg1"/>
                </a:solidFill>
                <a:sym typeface="+mn-ea"/>
              </a:rPr>
              <a:t>d’action</a:t>
            </a:r>
            <a:r>
              <a:rPr lang="en-US" altLang="fr-FR" sz="3600" b="1" u="sng" dirty="0">
                <a:solidFill>
                  <a:schemeClr val="bg1"/>
                </a:solidFill>
                <a:sym typeface="+mn-ea"/>
              </a:rPr>
              <a:t>:</a:t>
            </a:r>
            <a:endParaRPr lang="fr-FR" altLang="en-US" sz="3600" b="1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9143" y="79514"/>
            <a:ext cx="2133600" cy="56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82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fr-FR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        </a:t>
            </a:r>
            <a:r>
              <a:rPr lang="en-US" altLang="fr-FR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fr-FR" sz="11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MERCI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566928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-274482" y="-128030"/>
            <a:ext cx="12451967" cy="661901"/>
            <a:chOff x="-274482" y="-128030"/>
            <a:chExt cx="12451967" cy="661901"/>
          </a:xfrm>
        </p:grpSpPr>
        <p:grpSp>
          <p:nvGrpSpPr>
            <p:cNvPr id="4" name="Group 17"/>
            <p:cNvGrpSpPr/>
            <p:nvPr/>
          </p:nvGrpSpPr>
          <p:grpSpPr>
            <a:xfrm>
              <a:off x="-274482" y="-128030"/>
              <a:ext cx="12451967" cy="661901"/>
              <a:chOff x="-301885" y="-343273"/>
              <a:chExt cx="14459710" cy="397221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-257688"/>
                <a:ext cx="14157825" cy="31163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extLst/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-301885" y="-343273"/>
                <a:ext cx="12830214" cy="212910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en-GB" sz="3000" b="1" baseline="0" dirty="0">
                  <a:solidFill>
                    <a:schemeClr val="bg1"/>
                  </a:solidFill>
                  <a:latin typeface="+mn-lt"/>
                </a:endParaRPr>
              </a:p>
              <a:p>
                <a:pPr algn="ctr"/>
                <a:r>
                  <a:rPr lang="en-US" altLang="en-GB" sz="3000" b="1" baseline="0" dirty="0">
                    <a:solidFill>
                      <a:schemeClr val="bg1"/>
                    </a:solidFill>
                    <a:latin typeface="+mn-lt"/>
                  </a:rPr>
                  <a:t>I. I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ncidence 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hebdomadaire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(Source 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P</a:t>
                </a:r>
                <a:r>
                  <a:rPr lang="en-US" altLang="en-GB" sz="3000" b="1" baseline="0" dirty="0">
                    <a:solidFill>
                      <a:schemeClr val="bg1"/>
                    </a:solidFill>
                    <a:latin typeface="+mn-lt"/>
                  </a:rPr>
                  <a:t>NECHOL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S52)</a:t>
                </a:r>
              </a:p>
            </p:txBody>
          </p:sp>
        </p:grpSp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43160" y="13652"/>
              <a:ext cx="2133600" cy="508339"/>
            </a:xfrm>
            <a:prstGeom prst="rect">
              <a:avLst/>
            </a:prstGeom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085" y="533871"/>
            <a:ext cx="11039856" cy="620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5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566928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0" y="-320940"/>
            <a:ext cx="12192000" cy="726781"/>
            <a:chOff x="0" y="-320940"/>
            <a:chExt cx="12192000" cy="726781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320940"/>
              <a:ext cx="12192000" cy="726781"/>
              <a:chOff x="0" y="-137485"/>
              <a:chExt cx="14157825" cy="354049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80375" y="-137485"/>
                <a:ext cx="13681031" cy="2731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en-GB" sz="3000" b="1" baseline="0" dirty="0">
                  <a:solidFill>
                    <a:schemeClr val="bg1"/>
                  </a:solidFill>
                  <a:latin typeface="+mn-lt"/>
                </a:endParaRPr>
              </a:p>
              <a:p>
                <a:pPr algn="ctr"/>
                <a:r>
                  <a:rPr lang="en-US" altLang="en-GB" sz="3000" b="1" baseline="0" dirty="0">
                    <a:solidFill>
                      <a:schemeClr val="bg1"/>
                    </a:solidFill>
                    <a:latin typeface="+mn-lt"/>
                  </a:rPr>
                  <a:t>I. I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ncidence 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hebdomadaire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(Source 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P</a:t>
                </a:r>
                <a:r>
                  <a:rPr lang="en-US" altLang="en-GB" sz="3000" b="1" baseline="0" dirty="0">
                    <a:solidFill>
                      <a:schemeClr val="bg1"/>
                    </a:solidFill>
                    <a:latin typeface="+mn-lt"/>
                  </a:rPr>
                  <a:t>NECHOL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S51)</a:t>
                </a:r>
              </a:p>
            </p:txBody>
          </p:sp>
        </p:grp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13779"/>
              <a:ext cx="2133600" cy="370396"/>
            </a:xfrm>
            <a:prstGeom prst="rect">
              <a:avLst/>
            </a:prstGeom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28" y="421632"/>
            <a:ext cx="9640835" cy="642722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9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566928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0" y="-126984"/>
            <a:ext cx="12192000" cy="560707"/>
            <a:chOff x="0" y="-126984"/>
            <a:chExt cx="12192000" cy="56070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126984"/>
              <a:ext cx="12192000" cy="560707"/>
              <a:chOff x="0" y="-42999"/>
              <a:chExt cx="14157825" cy="2731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80375" y="-42999"/>
                <a:ext cx="13681031" cy="2731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altLang="en-GB" sz="3000" b="1" baseline="0" dirty="0">
                    <a:solidFill>
                      <a:schemeClr val="bg1"/>
                    </a:solidFill>
                    <a:latin typeface="+mn-lt"/>
                  </a:rPr>
                  <a:t>Evolution des cas 2018-2020 (Source IDSR)</a:t>
                </a:r>
                <a:endParaRPr lang="en-GB" sz="3000" b="1" baseline="0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13779"/>
              <a:ext cx="2133600" cy="370396"/>
            </a:xfrm>
            <a:prstGeom prst="rect">
              <a:avLst/>
            </a:prstGeom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" y="397122"/>
            <a:ext cx="4459008" cy="317265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6768" y="392158"/>
            <a:ext cx="4475929" cy="318469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5927" y="3623729"/>
            <a:ext cx="4545603" cy="3234271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411480" y="3646670"/>
            <a:ext cx="1143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2018</a:t>
            </a:r>
            <a:endParaRPr lang="en-US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4953000" y="3646670"/>
            <a:ext cx="1143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2019</a:t>
            </a:r>
            <a:endParaRPr lang="en-US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10110216" y="3224784"/>
            <a:ext cx="1143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2020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90437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0" y="428232"/>
            <a:ext cx="3529584" cy="5016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600" kern="0" noProof="0" dirty="0">
                <a:solidFill>
                  <a:prstClr val="black"/>
                </a:solidFill>
              </a:rPr>
              <a:t>155 Cas </a:t>
            </a:r>
            <a:r>
              <a:rPr lang="fr-FR" sz="1600" kern="0" dirty="0">
                <a:solidFill>
                  <a:prstClr val="black"/>
                </a:solidFill>
              </a:rPr>
              <a:t>notifiés, 2 Décès S 53 &gt; S52</a:t>
            </a:r>
            <a:r>
              <a:rPr lang="fr-FR" sz="1600" kern="0" noProof="0" dirty="0">
                <a:solidFill>
                  <a:prstClr val="black"/>
                </a:solidFill>
              </a:rPr>
              <a:t> 132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cas à la S</a:t>
            </a:r>
            <a:r>
              <a:rPr lang="fr-FR" sz="1600" kern="0" dirty="0">
                <a:solidFill>
                  <a:prstClr val="black"/>
                </a:solidFill>
              </a:rPr>
              <a:t> 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52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et </a:t>
            </a:r>
            <a:r>
              <a:rPr lang="fr-FR" sz="1600" kern="0" noProof="0" dirty="0">
                <a:solidFill>
                  <a:prstClr val="black"/>
                </a:solidFill>
              </a:rPr>
              <a:t>2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décès une </a:t>
            </a:r>
            <a:r>
              <a:rPr lang="fr-FR" sz="1600" kern="0" dirty="0">
                <a:solidFill>
                  <a:prstClr val="black"/>
                </a:solidFill>
              </a:rPr>
              <a:t>baisse de la courbe épidémique au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Sud Kivu et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lang="fr-FR" sz="1600" kern="0" dirty="0">
                <a:solidFill>
                  <a:prstClr val="black"/>
                </a:solidFill>
              </a:rPr>
              <a:t>à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fr-FR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Lomami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Le Cumul</a:t>
            </a:r>
            <a:r>
              <a:rPr kumimoji="0" lang="fr-FR" sz="1600" b="1" i="0" u="none" strike="noStrike" kern="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de S1-S 53 2020: 19617 &lt; 20 000 </a:t>
            </a:r>
            <a:r>
              <a:rPr lang="fr-FR" sz="1600" b="1" kern="0" dirty="0">
                <a:solidFill>
                  <a:srgbClr val="0070C0"/>
                </a:solidFill>
              </a:rPr>
              <a:t>cas Objectif du PNECHOL 2020 et </a:t>
            </a:r>
            <a:r>
              <a:rPr kumimoji="0" lang="fr-FR" sz="1600" b="1" i="0" u="none" strike="noStrike" kern="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	366 décès létalité 1,9%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;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L’OMS a appuyé financièrement la mission de Riposte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de PNCHOL vers Kasaï Oriental et </a:t>
            </a:r>
            <a:r>
              <a:rPr kumimoji="0" lang="fr-FR" sz="16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Lomami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Le cluster santé se mobilise pour augmenter les points de chloration dans les zones </a:t>
            </a:r>
            <a:r>
              <a:rPr kumimoji="0" lang="fr-FR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Hotspots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et le plaidoyer sont adressés aux différents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intervenants et au gouvernement pour appuyer l’implantation des Unités de Prise en charge de choléra à </a:t>
            </a:r>
            <a:r>
              <a:rPr kumimoji="0" lang="fr-FR" sz="16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Lomami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et à </a:t>
            </a:r>
            <a:r>
              <a:rPr kumimoji="0" lang="fr-FR" sz="16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Mufunga</a:t>
            </a:r>
            <a:r>
              <a:rPr lang="fr-FR" sz="1600" kern="0" dirty="0">
                <a:solidFill>
                  <a:prstClr val="black"/>
                </a:solidFill>
              </a:rPr>
              <a:t>-</a:t>
            </a:r>
            <a:r>
              <a:rPr kumimoji="0" lang="fr-FR" sz="1600" b="0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Sampwe</a:t>
            </a:r>
            <a:r>
              <a:rPr kumimoji="0" lang="fr-FR" sz="16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dans le Haut-Katanga afin de réduire la létalité.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0" y="-52207"/>
            <a:ext cx="12192000" cy="463688"/>
            <a:chOff x="0" y="-52208"/>
            <a:chExt cx="12192000" cy="59606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52208"/>
              <a:ext cx="12192000" cy="59606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353946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Epidemie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de 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choléra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–</a:t>
                </a:r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partielle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S53 2020 </a:t>
                </a:r>
                <a:r>
                  <a:rPr lang="en-GB" sz="2000" b="1" baseline="0" dirty="0">
                    <a:solidFill>
                      <a:schemeClr val="bg1"/>
                    </a:solidFill>
                    <a:latin typeface="+mn-lt"/>
                  </a:rPr>
                  <a:t>(Source</a:t>
                </a:r>
                <a:r>
                  <a:rPr lang="en-GB" sz="2000" b="1" dirty="0">
                    <a:solidFill>
                      <a:schemeClr val="bg1"/>
                    </a:solidFill>
                    <a:latin typeface="+mn-lt"/>
                  </a:rPr>
                  <a:t> IDSR)</a:t>
                </a:r>
                <a:endParaRPr lang="en-GB" sz="2000" b="1" baseline="0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9152" y="-11283"/>
              <a:ext cx="2133600" cy="508339"/>
            </a:xfrm>
            <a:prstGeom prst="rect">
              <a:avLst/>
            </a:prstGeom>
          </p:spPr>
        </p:pic>
      </p:grp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79246"/>
              </p:ext>
            </p:extLst>
          </p:nvPr>
        </p:nvGraphicFramePr>
        <p:xfrm>
          <a:off x="3579776" y="442418"/>
          <a:ext cx="8532976" cy="4419600"/>
        </p:xfrm>
        <a:graphic>
          <a:graphicData uri="http://schemas.openxmlformats.org/drawingml/2006/table">
            <a:tbl>
              <a:tblPr/>
              <a:tblGrid>
                <a:gridCol w="1442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14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917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3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396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6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S1-S53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SUD-KIVU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NORD-KIVU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HAUT-KATANGA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TANGANYIKA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ORIENTAL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LUALABA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LOMAMI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HAUT-LOMAMI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SANKURU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TSHOPO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 CENTRAL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MAINDOMBE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EQUATEUR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MANIEMA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KWILU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KINSHASA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MONGALA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ITURI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BAS-UELE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HAUT-UELE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CENTRAL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KWANGO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NORD-UBANGI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 UBANGI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969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TSHUAPA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969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95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4688847"/>
            <a:ext cx="11756935" cy="172109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</p:txBody>
      </p:sp>
      <p:sp>
        <p:nvSpPr>
          <p:cNvPr id="9" name="ZoneTexte 8"/>
          <p:cNvSpPr txBox="1"/>
          <p:nvPr/>
        </p:nvSpPr>
        <p:spPr>
          <a:xfrm>
            <a:off x="0" y="536827"/>
            <a:ext cx="2203368" cy="42473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Les 4 provinces Hots spots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Une régression de la notification des cas suspects de choléra significative à la province de Tanganyika ou les actions </a:t>
            </a:r>
            <a:r>
              <a:rPr lang="fr-FR" dirty="0" err="1"/>
              <a:t>wash</a:t>
            </a:r>
            <a:r>
              <a:rPr lang="fr-FR" dirty="0"/>
              <a:t> sont alignées à la DPS et le quadrillage d’application stricte.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1" y="-70496"/>
            <a:ext cx="12191999" cy="476337"/>
            <a:chOff x="1" y="-70496"/>
            <a:chExt cx="12191999" cy="476337"/>
          </a:xfrm>
        </p:grpSpPr>
        <p:grpSp>
          <p:nvGrpSpPr>
            <p:cNvPr id="4" name="Group 17"/>
            <p:cNvGrpSpPr/>
            <p:nvPr/>
          </p:nvGrpSpPr>
          <p:grpSpPr>
            <a:xfrm>
              <a:off x="1" y="-70496"/>
              <a:ext cx="12191999" cy="47633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84946" y="-15482"/>
                <a:ext cx="11747452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baseline="0" dirty="0" err="1">
                    <a:solidFill>
                      <a:schemeClr val="bg1"/>
                    </a:solidFill>
                    <a:latin typeface="+mn-lt"/>
                  </a:rPr>
                  <a:t>Comparaison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S1-S52 2017-2020 </a:t>
                </a:r>
                <a:r>
                  <a:rPr lang="en-GB" sz="3000" b="1" dirty="0">
                    <a:solidFill>
                      <a:schemeClr val="bg1"/>
                    </a:solidFill>
                  </a:rPr>
                  <a:t>provinces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 hotspots </a:t>
                </a:r>
                <a:r>
                  <a:rPr lang="en-GB" sz="2000" b="1" baseline="0" dirty="0">
                    <a:solidFill>
                      <a:schemeClr val="bg1"/>
                    </a:solidFill>
                    <a:latin typeface="+mn-lt"/>
                  </a:rPr>
                  <a:t>(Source</a:t>
                </a:r>
                <a:r>
                  <a:rPr lang="en-GB" sz="2000" b="1" dirty="0">
                    <a:solidFill>
                      <a:schemeClr val="bg1"/>
                    </a:solidFill>
                    <a:latin typeface="+mn-lt"/>
                  </a:rPr>
                  <a:t> IDSR)</a:t>
                </a:r>
                <a:endParaRPr lang="en-GB" sz="2000" b="1" baseline="0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13779"/>
              <a:ext cx="2133600" cy="361252"/>
            </a:xfrm>
            <a:prstGeom prst="rect">
              <a:avLst/>
            </a:prstGeom>
          </p:spPr>
        </p:pic>
      </p:grpSp>
      <p:pic>
        <p:nvPicPr>
          <p:cNvPr id="10" name="Espace réservé du contenu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509" y="536827"/>
            <a:ext cx="9023426" cy="563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111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-43470" y="4897318"/>
            <a:ext cx="12191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D" dirty="0"/>
              <a:t>0 cas et 0 décès à la S53. 710 cas et 37 décès depuis le </a:t>
            </a:r>
            <a:r>
              <a:rPr lang="fr-CD" dirty="0" err="1"/>
              <a:t>debut</a:t>
            </a:r>
            <a:r>
              <a:rPr lang="fr-CD" dirty="0"/>
              <a:t> de l’année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D" dirty="0"/>
              <a:t>Les interventions communautaires de sensibilisation, distribution </a:t>
            </a:r>
            <a:r>
              <a:rPr lang="fr-CD" dirty="0" err="1"/>
              <a:t>aquatabs</a:t>
            </a:r>
            <a:r>
              <a:rPr lang="fr-CD" dirty="0"/>
              <a:t> et l’approvisionnement en intrants soutenu par l’OMS à la DPS Kasaï Oriental ainsi que la prise en charge de cas ont été essentiel à la riposte dans la province Kasaï Oriental. La présence de l’Epidémiologiste chargé de la Riposte choléra a renforcé la DPS Kasaï Oriental pour la réponse rapide à la flambée épidémique de choléra. </a:t>
            </a:r>
            <a:endParaRPr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0" y="-70496"/>
            <a:ext cx="12192000" cy="592487"/>
            <a:chOff x="0" y="-70496"/>
            <a:chExt cx="12192000" cy="59248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70496"/>
              <a:ext cx="12192000" cy="59248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353946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dirty="0">
                    <a:solidFill>
                      <a:schemeClr val="bg1"/>
                    </a:solidFill>
                  </a:rPr>
                  <a:t>Kasai Oriental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- 2020 </a:t>
                </a:r>
                <a:r>
                  <a:rPr lang="en-GB" sz="2000" b="1" dirty="0">
                    <a:solidFill>
                      <a:schemeClr val="bg1"/>
                    </a:solidFill>
                  </a:rPr>
                  <a:t>(Source IDSR)</a:t>
                </a:r>
                <a:endParaRPr lang="en-GB" sz="2000" b="1" baseline="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9144"/>
              <a:ext cx="2133600" cy="477174"/>
            </a:xfrm>
            <a:prstGeom prst="rect">
              <a:avLst/>
            </a:prstGeom>
          </p:spPr>
        </p:pic>
      </p:grp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647415"/>
              </p:ext>
            </p:extLst>
          </p:nvPr>
        </p:nvGraphicFramePr>
        <p:xfrm>
          <a:off x="32730" y="577695"/>
          <a:ext cx="6489955" cy="3929222"/>
        </p:xfrm>
        <a:graphic>
          <a:graphicData uri="http://schemas.openxmlformats.org/drawingml/2006/table">
            <a:tbl>
              <a:tblPr/>
              <a:tblGrid>
                <a:gridCol w="802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8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604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906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633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7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KASANSA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MUYA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LUKELENGE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DIULU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BONZOLA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DIBINDI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BIBANGA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TSHILENGE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LUBILANJI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MUKUMBI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BIMPEMBA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KANSELE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TSHISHIMBI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NZABA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CILUNDU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672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KABEYA-KAMUANGA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MIABI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MPOKOLO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33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684" y="577695"/>
            <a:ext cx="5658949" cy="377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36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/>
          <p:cNvSpPr txBox="1"/>
          <p:nvPr/>
        </p:nvSpPr>
        <p:spPr>
          <a:xfrm>
            <a:off x="-21682" y="415745"/>
            <a:ext cx="336347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La province Kasaï Oriental comme le montre ce tableau a bénéficié la vaccination préventive en décembre 2018 et la 2eme dose en Juillet 2019. On a constaté une accalmie et quelques cas ont faits la résurgence à partir de la S34 2020.  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En</a:t>
            </a:r>
            <a:r>
              <a:rPr lang="en-US" dirty="0"/>
              <a:t> observant le tableau ci </a:t>
            </a:r>
            <a:r>
              <a:rPr lang="en-US" dirty="0" err="1"/>
              <a:t>annexé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y’a</a:t>
            </a:r>
            <a:r>
              <a:rPr lang="en-US" dirty="0"/>
              <a:t> </a:t>
            </a:r>
            <a:r>
              <a:rPr lang="en-US" dirty="0" err="1"/>
              <a:t>baisse</a:t>
            </a:r>
            <a:r>
              <a:rPr lang="en-US" dirty="0"/>
              <a:t> de  l’ incidence </a:t>
            </a:r>
            <a:r>
              <a:rPr lang="en-US" dirty="0" err="1"/>
              <a:t>dans</a:t>
            </a:r>
            <a:r>
              <a:rPr lang="en-US" dirty="0"/>
              <a:t> la province.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L’analyse</a:t>
            </a:r>
            <a:r>
              <a:rPr lang="en-US" dirty="0"/>
              <a:t> des </a:t>
            </a:r>
            <a:r>
              <a:rPr lang="en-US" dirty="0" err="1"/>
              <a:t>listes</a:t>
            </a:r>
            <a:r>
              <a:rPr lang="en-US" dirty="0"/>
              <a:t> </a:t>
            </a:r>
            <a:r>
              <a:rPr lang="en-US" dirty="0" err="1"/>
              <a:t>linéaires</a:t>
            </a:r>
            <a:r>
              <a:rPr lang="en-US" dirty="0"/>
              <a:t> de CTC </a:t>
            </a:r>
            <a:r>
              <a:rPr lang="en-US" dirty="0" err="1"/>
              <a:t>montre</a:t>
            </a:r>
            <a:r>
              <a:rPr lang="en-US" dirty="0"/>
              <a:t> que sur 462 </a:t>
            </a:r>
            <a:r>
              <a:rPr lang="en-US" dirty="0" err="1"/>
              <a:t>cas</a:t>
            </a:r>
            <a:r>
              <a:rPr lang="en-US" dirty="0"/>
              <a:t> de choléra : 461 Non Vaccinées sur 462 </a:t>
            </a:r>
            <a:r>
              <a:rPr lang="en-US" dirty="0" err="1"/>
              <a:t>soit</a:t>
            </a:r>
            <a:r>
              <a:rPr lang="en-US" dirty="0"/>
              <a:t> 99,7% de </a:t>
            </a:r>
            <a:r>
              <a:rPr lang="en-US" dirty="0" err="1"/>
              <a:t>perosnnes</a:t>
            </a:r>
            <a:r>
              <a:rPr lang="en-US" dirty="0"/>
              <a:t> non vaccinées </a:t>
            </a:r>
            <a:r>
              <a:rPr lang="en-US" dirty="0" err="1"/>
              <a:t>ayant</a:t>
            </a:r>
            <a:r>
              <a:rPr lang="en-US" dirty="0"/>
              <a:t> fait le choléra </a:t>
            </a:r>
            <a:r>
              <a:rPr lang="en-US" dirty="0" err="1"/>
              <a:t>dans</a:t>
            </a:r>
            <a:r>
              <a:rPr lang="en-US" dirty="0"/>
              <a:t> le Kasai Oriental de S1-S51/2020.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Baisse</a:t>
            </a:r>
            <a:r>
              <a:rPr lang="en-US" dirty="0"/>
              <a:t> de </a:t>
            </a:r>
            <a:r>
              <a:rPr lang="en-US" dirty="0" err="1"/>
              <a:t>l’incidence</a:t>
            </a:r>
            <a:r>
              <a:rPr lang="en-US" dirty="0"/>
              <a:t> , létalité 5% </a:t>
            </a:r>
            <a:r>
              <a:rPr lang="en-US" dirty="0" err="1"/>
              <a:t>dont</a:t>
            </a:r>
            <a:r>
              <a:rPr lang="en-US" dirty="0"/>
              <a:t> le </a:t>
            </a:r>
            <a:r>
              <a:rPr lang="en-US" dirty="0" err="1"/>
              <a:t>plaidoyer</a:t>
            </a:r>
            <a:r>
              <a:rPr lang="en-US" dirty="0"/>
              <a:t>  aux </a:t>
            </a:r>
            <a:r>
              <a:rPr lang="en-US" dirty="0" err="1"/>
              <a:t>différents</a:t>
            </a:r>
            <a:r>
              <a:rPr lang="en-US" dirty="0"/>
              <a:t> </a:t>
            </a:r>
            <a:r>
              <a:rPr lang="en-US" dirty="0" err="1"/>
              <a:t>partenaires</a:t>
            </a:r>
            <a:r>
              <a:rPr lang="en-US" dirty="0"/>
              <a:t> pour le </a:t>
            </a:r>
            <a:r>
              <a:rPr lang="en-US" dirty="0" err="1"/>
              <a:t>maintien</a:t>
            </a:r>
            <a:r>
              <a:rPr lang="en-US" dirty="0"/>
              <a:t> de </a:t>
            </a:r>
            <a:r>
              <a:rPr lang="en-US" dirty="0" err="1"/>
              <a:t>réponse</a:t>
            </a:r>
            <a:r>
              <a:rPr lang="en-US" dirty="0"/>
              <a:t> </a:t>
            </a:r>
            <a:r>
              <a:rPr lang="en-US" dirty="0" err="1"/>
              <a:t>rapide</a:t>
            </a:r>
            <a:r>
              <a:rPr lang="en-US" dirty="0"/>
              <a:t>.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0" y="-70496"/>
            <a:ext cx="12192000" cy="592487"/>
            <a:chOff x="0" y="-70496"/>
            <a:chExt cx="12192000" cy="592487"/>
          </a:xfrm>
        </p:grpSpPr>
        <p:grpSp>
          <p:nvGrpSpPr>
            <p:cNvPr id="4" name="Group 17"/>
            <p:cNvGrpSpPr/>
            <p:nvPr/>
          </p:nvGrpSpPr>
          <p:grpSpPr>
            <a:xfrm>
              <a:off x="0" y="-70496"/>
              <a:ext cx="12192000" cy="592487"/>
              <a:chOff x="0" y="-15482"/>
              <a:chExt cx="14157825" cy="232046"/>
            </a:xfrm>
          </p:grpSpPr>
          <p:pic>
            <p:nvPicPr>
              <p:cNvPr id="5" name="Picture 2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157825" cy="2165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1"/>
              <p:cNvSpPr txBox="1"/>
              <p:nvPr/>
            </p:nvSpPr>
            <p:spPr>
              <a:xfrm>
                <a:off x="99105" y="-15482"/>
                <a:ext cx="11645157" cy="232046"/>
              </a:xfrm>
              <a:prstGeom prst="rect">
                <a:avLst/>
              </a:prstGeom>
              <a:noFill/>
              <a:ln w="9525" cmpd="sng">
                <a:noFill/>
              </a:ln>
              <a:effectLst>
                <a:outerShdw blurRad="88900" dist="254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tIns="0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3000" b="1" dirty="0">
                    <a:solidFill>
                      <a:schemeClr val="bg1"/>
                    </a:solidFill>
                  </a:rPr>
                  <a:t>Kasai Oriental</a:t>
                </a:r>
                <a:r>
                  <a:rPr lang="en-GB" sz="3000" b="1" baseline="0" dirty="0">
                    <a:solidFill>
                      <a:schemeClr val="bg1"/>
                    </a:solidFill>
                    <a:latin typeface="+mn-lt"/>
                  </a:rPr>
                  <a:t>- evolution par ZS S1-S53 2018-2020  </a:t>
                </a:r>
                <a:r>
                  <a:rPr lang="en-GB" sz="2000" b="1" dirty="0">
                    <a:solidFill>
                      <a:schemeClr val="bg1"/>
                    </a:solidFill>
                  </a:rPr>
                  <a:t>(Source IDSR)</a:t>
                </a:r>
                <a:endParaRPr lang="en-GB" sz="2000" b="1" baseline="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1720" y="-4635"/>
              <a:ext cx="2133600" cy="470980"/>
            </a:xfrm>
            <a:prstGeom prst="rect">
              <a:avLst/>
            </a:prstGeom>
          </p:spPr>
        </p:pic>
      </p:grp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22375"/>
              </p:ext>
            </p:extLst>
          </p:nvPr>
        </p:nvGraphicFramePr>
        <p:xfrm>
          <a:off x="3429002" y="521991"/>
          <a:ext cx="8692893" cy="3547856"/>
        </p:xfrm>
        <a:graphic>
          <a:graphicData uri="http://schemas.openxmlformats.org/drawingml/2006/table">
            <a:tbl>
              <a:tblPr/>
              <a:tblGrid>
                <a:gridCol w="113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7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8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77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30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88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77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30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888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772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532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S1-S52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Létalité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BIBANGA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BIMPEMBA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BONZOLA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CILUNDU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DIBINDI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DIULU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4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KABEYA-KAMUANGA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KANSELE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KASANSA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LUBILANJI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LUKELENGE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MIABI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MPOKOLO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MUKUMBI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MUYA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NZABA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TSHILENGE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TSHISHIMBI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322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608" y="4107205"/>
            <a:ext cx="7215656" cy="273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450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9338</TotalTime>
  <Words>5184</Words>
  <Application>Microsoft Office PowerPoint</Application>
  <PresentationFormat>Grand écran</PresentationFormat>
  <Paragraphs>3515</Paragraphs>
  <Slides>22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Candara</vt:lpstr>
      <vt:lpstr>Segoe Condensed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II.REPONSE APPORTEE JUSQU’À CE JOUR Coordination:</vt:lpstr>
      <vt:lpstr>III.PROCHAINES ETAPES &amp;Points d’action: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Abdoulaye Mr. Sinayoko</dc:creator>
  <cp:lastModifiedBy>NKOMBO, Merveille</cp:lastModifiedBy>
  <cp:revision>914</cp:revision>
  <dcterms:created xsi:type="dcterms:W3CDTF">2020-06-25T16:44:00Z</dcterms:created>
  <dcterms:modified xsi:type="dcterms:W3CDTF">2021-01-09T09:22:43Z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1036-11.2.0.9453</vt:lpwstr>
  </property>
</Properties>
</file>