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85" r:id="rId3"/>
    <p:sldId id="257" r:id="rId4"/>
    <p:sldId id="274" r:id="rId5"/>
    <p:sldId id="261" r:id="rId6"/>
    <p:sldId id="262" r:id="rId7"/>
    <p:sldId id="264" r:id="rId8"/>
    <p:sldId id="263" r:id="rId9"/>
    <p:sldId id="280" r:id="rId10"/>
    <p:sldId id="282" r:id="rId11"/>
    <p:sldId id="298" r:id="rId12"/>
    <p:sldId id="284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DA893-E774-4DDE-BE9F-A53AE4A1CCB6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7"/>
          <p:cNvGrpSpPr/>
          <p:nvPr/>
        </p:nvGrpSpPr>
        <p:grpSpPr>
          <a:xfrm>
            <a:off x="0" y="215285"/>
            <a:ext cx="12192000" cy="1865185"/>
            <a:chOff x="0" y="0"/>
            <a:chExt cx="14157825" cy="460769"/>
          </a:xfrm>
        </p:grpSpPr>
        <p:pic>
          <p:nvPicPr>
            <p:cNvPr id="10" name="Picture 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460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"/>
            <p:cNvSpPr txBox="1"/>
            <p:nvPr/>
          </p:nvSpPr>
          <p:spPr>
            <a:xfrm>
              <a:off x="353946" y="71136"/>
              <a:ext cx="13597411" cy="289903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Situation </a:t>
              </a:r>
              <a:r>
                <a:rPr lang="en-GB" sz="30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épidémiologique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cholera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en</a:t>
              </a:r>
              <a:r>
                <a:rPr lang="en-GB" sz="3000" b="1" baseline="0" dirty="0">
                  <a:solidFill>
                    <a:schemeClr val="bg1"/>
                  </a:solidFill>
                  <a:latin typeface="Candara" panose="020E0502030303020204" pitchFamily="34" charset="0"/>
                </a:rPr>
                <a:t> RDC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Aout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2020</a:t>
              </a:r>
              <a:endParaRPr lang="en-GB" sz="3000" b="1" baseline="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pic>
        <p:nvPicPr>
          <p:cNvPr id="13" name="Image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40" y="2237980"/>
            <a:ext cx="3695300" cy="1366819"/>
          </a:xfrm>
          <a:prstGeom prst="rect">
            <a:avLst/>
          </a:prstGeom>
        </p:spPr>
      </p:pic>
      <p:sp>
        <p:nvSpPr>
          <p:cNvPr id="16" name="Sous-titre 2"/>
          <p:cNvSpPr>
            <a:spLocks noGrp="1"/>
          </p:cNvSpPr>
          <p:nvPr>
            <p:ph type="subTitle" idx="1"/>
          </p:nvPr>
        </p:nvSpPr>
        <p:spPr>
          <a:xfrm>
            <a:off x="862594" y="4008505"/>
            <a:ext cx="9144000" cy="1655762"/>
          </a:xfrm>
        </p:spPr>
        <p:txBody>
          <a:bodyPr>
            <a:normAutofit fontScale="85000" lnSpcReduction="20000"/>
          </a:bodyPr>
          <a:lstStyle/>
          <a:p>
            <a:endParaRPr lang="fr-FR" sz="3000" dirty="0">
              <a:latin typeface="Candara" panose="020E0502030303020204" pitchFamily="34" charset="0"/>
            </a:endParaRPr>
          </a:p>
          <a:p>
            <a:r>
              <a:rPr lang="fr-FR" sz="3000" dirty="0">
                <a:latin typeface="Candara" panose="020E0502030303020204" pitchFamily="34" charset="0"/>
              </a:rPr>
              <a:t>21 août 2020</a:t>
            </a:r>
          </a:p>
          <a:p>
            <a:r>
              <a:rPr lang="fr-FR" sz="3000" dirty="0">
                <a:latin typeface="Candara" panose="020E0502030303020204" pitchFamily="34" charset="0"/>
              </a:rPr>
              <a:t>S32 et</a:t>
            </a:r>
          </a:p>
          <a:p>
            <a:r>
              <a:rPr lang="fr-FR" sz="3000" dirty="0">
                <a:latin typeface="Candara" panose="020E0502030303020204" pitchFamily="34" charset="0"/>
              </a:rPr>
              <a:t>S33 partielle</a:t>
            </a:r>
          </a:p>
          <a:p>
            <a:endParaRPr lang="fr-FR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6225" y="73025"/>
            <a:ext cx="11639550" cy="943610"/>
          </a:xfrm>
        </p:spPr>
        <p:txBody>
          <a:bodyPr>
            <a:normAutofit fontScale="90000"/>
          </a:bodyPr>
          <a:lstStyle/>
          <a:p>
            <a:r>
              <a:rPr lang="en-US" altLang="fr-FR" sz="4800" b="1" dirty="0"/>
              <a:t>III.</a:t>
            </a:r>
            <a:r>
              <a:rPr lang="fr-FR" altLang="en-US" sz="4800" b="1" dirty="0"/>
              <a:t>REPONSE APPORTEE JUSQU’À CE JOUR</a:t>
            </a:r>
            <a:br>
              <a:rPr lang="fr-FR" altLang="en-US" sz="4800" b="1" dirty="0"/>
            </a:br>
            <a:r>
              <a:rPr lang="en-US" altLang="fr-FR" sz="4800" b="1" u="sng" dirty="0">
                <a:sym typeface="+mn-ea"/>
              </a:rPr>
              <a:t>1) Coordination:</a:t>
            </a:r>
            <a:endParaRPr lang="fr-FR" altLang="en-US" sz="48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6835" y="857885"/>
            <a:ext cx="12020550" cy="587248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r-FR" altLang="en-US" dirty="0"/>
          </a:p>
          <a:p>
            <a:pPr lvl="0"/>
            <a:r>
              <a:rPr lang="fr-FR" dirty="0"/>
              <a:t>Quinze conférences </a:t>
            </a:r>
            <a:r>
              <a:rPr lang="en-US" dirty="0"/>
              <a:t>call </a:t>
            </a:r>
            <a:r>
              <a:rPr lang="fr-FR" dirty="0"/>
              <a:t>avec les 2 niveaux </a:t>
            </a:r>
            <a:r>
              <a:rPr lang="en-US" dirty="0"/>
              <a:t>provincial et National, </a:t>
            </a:r>
            <a:r>
              <a:rPr lang="fr-FR" dirty="0"/>
              <a:t>organisées</a:t>
            </a:r>
            <a:r>
              <a:rPr lang="en-US" dirty="0"/>
              <a:t> entre PEV, PNECHOL&amp; Province </a:t>
            </a:r>
            <a:r>
              <a:rPr lang="en-US" dirty="0" err="1"/>
              <a:t>Sud</a:t>
            </a:r>
            <a:r>
              <a:rPr lang="en-US" dirty="0"/>
              <a:t> Kivu et Uvira ; Evaluation de la campagne au </a:t>
            </a:r>
            <a:r>
              <a:rPr lang="en-US" dirty="0" err="1"/>
              <a:t>niveau</a:t>
            </a:r>
            <a:r>
              <a:rPr lang="en-US" dirty="0"/>
              <a:t> de la province </a:t>
            </a:r>
            <a:r>
              <a:rPr lang="en-US" dirty="0" err="1"/>
              <a:t>Sud</a:t>
            </a:r>
            <a:r>
              <a:rPr lang="en-US" dirty="0"/>
              <a:t> Kivu.</a:t>
            </a:r>
            <a:endParaRPr lang="fr-CD" dirty="0"/>
          </a:p>
          <a:p>
            <a:pPr lvl="0"/>
            <a:r>
              <a:rPr lang="en-US" dirty="0" err="1"/>
              <a:t>Préparatifs</a:t>
            </a:r>
            <a:r>
              <a:rPr lang="en-US" dirty="0"/>
              <a:t> de </a:t>
            </a:r>
            <a:r>
              <a:rPr lang="en-US" dirty="0" err="1"/>
              <a:t>deuxieme</a:t>
            </a:r>
            <a:r>
              <a:rPr lang="en-US" dirty="0"/>
              <a:t> Passage VCO </a:t>
            </a:r>
            <a:r>
              <a:rPr lang="en-US" dirty="0" err="1"/>
              <a:t>Sud</a:t>
            </a:r>
            <a:r>
              <a:rPr lang="en-US" dirty="0"/>
              <a:t> Kivu ICG request.</a:t>
            </a:r>
            <a:endParaRPr lang="fr-CD" dirty="0"/>
          </a:p>
          <a:p>
            <a:pPr lvl="0"/>
            <a:r>
              <a:rPr lang="fr-FR" dirty="0"/>
              <a:t>Mise au point études </a:t>
            </a:r>
            <a:r>
              <a:rPr lang="fr-FR" dirty="0" err="1"/>
              <a:t>serosurvéillance</a:t>
            </a:r>
            <a:r>
              <a:rPr lang="fr-FR" dirty="0"/>
              <a:t> impact vaccination</a:t>
            </a:r>
            <a:endParaRPr lang="fr-CD" dirty="0"/>
          </a:p>
          <a:p>
            <a:pPr lvl="0"/>
            <a:r>
              <a:rPr lang="fr-FR" dirty="0"/>
              <a:t>Téléconférence 3LTC(</a:t>
            </a:r>
            <a:r>
              <a:rPr lang="en-US" dirty="0"/>
              <a:t>regional et siege) </a:t>
            </a:r>
            <a:r>
              <a:rPr lang="en-US" dirty="0" err="1"/>
              <a:t>suivi</a:t>
            </a:r>
            <a:r>
              <a:rPr lang="en-US" dirty="0"/>
              <a:t> situation </a:t>
            </a:r>
            <a:r>
              <a:rPr lang="en-US" dirty="0" err="1"/>
              <a:t>epidemiologique</a:t>
            </a:r>
            <a:r>
              <a:rPr lang="en-US" dirty="0"/>
              <a:t> Choléra </a:t>
            </a:r>
            <a:r>
              <a:rPr lang="en-US" dirty="0" err="1"/>
              <a:t>en</a:t>
            </a:r>
            <a:r>
              <a:rPr lang="en-US" dirty="0"/>
              <a:t> RDC et </a:t>
            </a:r>
            <a:r>
              <a:rPr lang="fr-FR" dirty="0"/>
              <a:t>la de riposte vaccinale</a:t>
            </a:r>
            <a:r>
              <a:rPr lang="en-US" dirty="0"/>
              <a:t>.</a:t>
            </a:r>
            <a:endParaRPr lang="fr-CD" dirty="0"/>
          </a:p>
          <a:p>
            <a:pPr lvl="0"/>
            <a:r>
              <a:rPr lang="en-US" dirty="0" err="1"/>
              <a:t>En</a:t>
            </a:r>
            <a:r>
              <a:rPr lang="en-US" dirty="0"/>
              <a:t> province la decontamination et disinfection des ménages </a:t>
            </a:r>
            <a:r>
              <a:rPr lang="en-US" dirty="0" err="1"/>
              <a:t>cas</a:t>
            </a:r>
            <a:r>
              <a:rPr lang="en-US" dirty="0"/>
              <a:t> /</a:t>
            </a:r>
            <a:r>
              <a:rPr lang="en-US" dirty="0" err="1"/>
              <a:t>stratégie</a:t>
            </a:r>
            <a:r>
              <a:rPr lang="en-US" dirty="0"/>
              <a:t> </a:t>
            </a:r>
            <a:r>
              <a:rPr lang="en-US" dirty="0" err="1"/>
              <a:t>quadrillage</a:t>
            </a:r>
            <a:r>
              <a:rPr lang="en-US" dirty="0"/>
              <a:t>  se </a:t>
            </a:r>
            <a:r>
              <a:rPr lang="en-US" dirty="0" err="1"/>
              <a:t>poursuit</a:t>
            </a:r>
            <a:r>
              <a:rPr lang="en-US" dirty="0"/>
              <a:t> avec le fond de </a:t>
            </a:r>
            <a:r>
              <a:rPr lang="en-US" dirty="0" err="1"/>
              <a:t>l’OMS</a:t>
            </a:r>
            <a:r>
              <a:rPr lang="en-US" dirty="0"/>
              <a:t>.</a:t>
            </a:r>
            <a:endParaRPr lang="fr-CD" dirty="0"/>
          </a:p>
          <a:p>
            <a:pPr lvl="0"/>
            <a:r>
              <a:rPr lang="en-US" dirty="0"/>
              <a:t>R</a:t>
            </a:r>
            <a:r>
              <a:rPr lang="fr-FR" dirty="0" err="1"/>
              <a:t>éunions</a:t>
            </a:r>
            <a:r>
              <a:rPr lang="fr-FR" dirty="0"/>
              <a:t> de plaidoyer en faveur de la mobilisation des ressources sont tenues auprès du Gouvernement pour amélioration de la desserte en eau potable et des partenaires (donateurs).</a:t>
            </a:r>
            <a:endParaRPr lang="fr-CD" dirty="0"/>
          </a:p>
          <a:p>
            <a:endParaRPr lang="fr-FR" alt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85531"/>
            <a:ext cx="10515600" cy="1505158"/>
          </a:xfrm>
        </p:spPr>
        <p:txBody>
          <a:bodyPr>
            <a:normAutofit fontScale="90000"/>
          </a:bodyPr>
          <a:lstStyle/>
          <a:p>
            <a:r>
              <a:rPr lang="en-US" altLang="fr-FR" b="1" dirty="0"/>
              <a:t>III.</a:t>
            </a:r>
            <a:r>
              <a:rPr lang="fr-FR" altLang="en-US" b="1" dirty="0"/>
              <a:t>REPONSE APPORTEE JUSQU’À CE JOUR suite:</a:t>
            </a:r>
            <a:br>
              <a:rPr lang="fr-FR" b="1" dirty="0"/>
            </a:br>
            <a:r>
              <a:rPr lang="fr-FR" b="1" dirty="0"/>
              <a:t>3.2.  RIPOSTE VACCINALE </a:t>
            </a:r>
            <a:r>
              <a:rPr lang="en-US" b="1" dirty="0"/>
              <a:t> VCO</a:t>
            </a:r>
            <a:br>
              <a:rPr lang="fr-CD" dirty="0"/>
            </a:br>
            <a:endParaRPr lang="fr-FR" alt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Requette</a:t>
            </a:r>
            <a:r>
              <a:rPr lang="en-US" dirty="0"/>
              <a:t> de </a:t>
            </a:r>
            <a:r>
              <a:rPr lang="en-US" dirty="0" err="1"/>
              <a:t>vaccin</a:t>
            </a:r>
            <a:r>
              <a:rPr lang="en-US" dirty="0"/>
              <a:t> ICG </a:t>
            </a:r>
            <a:r>
              <a:rPr lang="en-US" dirty="0" err="1"/>
              <a:t>executé</a:t>
            </a:r>
            <a:r>
              <a:rPr lang="en-US" dirty="0"/>
              <a:t> : 1er Passage et </a:t>
            </a:r>
            <a:r>
              <a:rPr lang="en-US" dirty="0" err="1"/>
              <a:t>Préparatifs</a:t>
            </a:r>
            <a:r>
              <a:rPr lang="en-US" dirty="0"/>
              <a:t> 2eme passage</a:t>
            </a:r>
            <a:r>
              <a:rPr lang="fr-FR" dirty="0"/>
              <a:t>.</a:t>
            </a:r>
            <a:endParaRPr lang="fr-CD" dirty="0"/>
          </a:p>
          <a:p>
            <a:pPr lvl="0"/>
            <a:r>
              <a:rPr lang="en-US" dirty="0" err="1"/>
              <a:t>Requete</a:t>
            </a:r>
            <a:r>
              <a:rPr lang="en-US" dirty="0"/>
              <a:t> GTFCC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faveur</a:t>
            </a:r>
            <a:r>
              <a:rPr lang="en-US" dirty="0"/>
              <a:t> de 4 provinces Hots spots de la RDC </a:t>
            </a:r>
            <a:r>
              <a:rPr lang="en-US" dirty="0" err="1"/>
              <a:t>approuvée</a:t>
            </a:r>
            <a:r>
              <a:rPr lang="en-US" dirty="0"/>
              <a:t>, le plan </a:t>
            </a:r>
            <a:r>
              <a:rPr lang="en-US" dirty="0" err="1"/>
              <a:t>sectoriel</a:t>
            </a:r>
            <a:r>
              <a:rPr lang="en-US" dirty="0"/>
              <a:t> </a:t>
            </a:r>
            <a:r>
              <a:rPr lang="en-US" dirty="0" err="1"/>
              <a:t>préconise</a:t>
            </a:r>
            <a:r>
              <a:rPr lang="en-US" dirty="0"/>
              <a:t>  Haut-</a:t>
            </a:r>
            <a:r>
              <a:rPr lang="en-US" dirty="0" err="1"/>
              <a:t>Katanga_Tanganyika</a:t>
            </a:r>
            <a:r>
              <a:rPr lang="en-US" dirty="0"/>
              <a:t> et Haut-Lomami et </a:t>
            </a:r>
            <a:r>
              <a:rPr lang="en-US" dirty="0" err="1"/>
              <a:t>Sud</a:t>
            </a:r>
            <a:r>
              <a:rPr lang="en-US" dirty="0"/>
              <a:t> Kivu.</a:t>
            </a:r>
            <a:endParaRPr lang="fr-CD" dirty="0"/>
          </a:p>
          <a:p>
            <a:pPr lvl="0"/>
            <a:r>
              <a:rPr lang="fr-FR" dirty="0"/>
              <a:t>Renforcement des capacités des acteurs DPS Sud Kivu pour l’organisation de 2eme Passage de la campagne de vaccination </a:t>
            </a:r>
            <a:endParaRPr lang="fr-CD" dirty="0"/>
          </a:p>
          <a:p>
            <a:pPr lvl="0"/>
            <a:r>
              <a:rPr lang="en-US" dirty="0"/>
              <a:t>Date </a:t>
            </a:r>
            <a:r>
              <a:rPr lang="en-US" dirty="0" err="1"/>
              <a:t>retenue</a:t>
            </a:r>
            <a:r>
              <a:rPr lang="en-US" dirty="0"/>
              <a:t> pour 2eme passage OCV </a:t>
            </a:r>
            <a:r>
              <a:rPr lang="en-US" dirty="0" err="1"/>
              <a:t>Sud</a:t>
            </a:r>
            <a:r>
              <a:rPr lang="en-US" dirty="0"/>
              <a:t> Kivu le 14-18/09/20 </a:t>
            </a:r>
            <a:r>
              <a:rPr lang="en-US" dirty="0" err="1"/>
              <a:t>dans</a:t>
            </a:r>
            <a:r>
              <a:rPr lang="en-US" dirty="0"/>
              <a:t> les 5 ZS.</a:t>
            </a:r>
            <a:endParaRPr lang="fr-CD" dirty="0"/>
          </a:p>
          <a:p>
            <a:endParaRPr lang="fr-FR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fr-FR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IV. Prochaines etapes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3045" y="1691640"/>
            <a:ext cx="11120755" cy="4485640"/>
          </a:xfrm>
        </p:spPr>
        <p:txBody>
          <a:bodyPr>
            <a:noAutofit/>
          </a:bodyPr>
          <a:lstStyle/>
          <a:p>
            <a:r>
              <a:rPr lang="en-US" altLang="fr-FR" sz="3600" dirty="0"/>
              <a:t>RDV conference call </a:t>
            </a:r>
            <a:r>
              <a:rPr lang="en-US" altLang="fr-FR" sz="3600" dirty="0" err="1"/>
              <a:t>vendredi</a:t>
            </a:r>
            <a:r>
              <a:rPr lang="en-US" altLang="fr-FR" sz="3600" dirty="0"/>
              <a:t> 28/08/2020</a:t>
            </a:r>
          </a:p>
          <a:p>
            <a:r>
              <a:rPr lang="en-US" altLang="fr-FR" sz="3600" dirty="0"/>
              <a:t>Proposition de </a:t>
            </a:r>
            <a:r>
              <a:rPr lang="en-US" altLang="fr-FR" sz="3600" dirty="0" err="1"/>
              <a:t>mise</a:t>
            </a:r>
            <a:r>
              <a:rPr lang="en-US" altLang="fr-FR" sz="3600" dirty="0"/>
              <a:t> </a:t>
            </a:r>
            <a:r>
              <a:rPr lang="en-US" altLang="fr-FR" sz="3600" dirty="0" err="1"/>
              <a:t>en</a:t>
            </a:r>
            <a:r>
              <a:rPr lang="en-US" altLang="fr-FR" sz="3600" dirty="0"/>
              <a:t> oeuvre 2eme dose </a:t>
            </a:r>
            <a:r>
              <a:rPr lang="en-US" altLang="fr-FR" sz="3600" dirty="0" err="1"/>
              <a:t>Sud</a:t>
            </a:r>
            <a:r>
              <a:rPr lang="en-US" altLang="fr-FR" sz="3600" dirty="0"/>
              <a:t> Kivu </a:t>
            </a:r>
            <a:r>
              <a:rPr lang="en-US" altLang="fr-FR" sz="3600" dirty="0" err="1"/>
              <a:t>dans</a:t>
            </a:r>
            <a:r>
              <a:rPr lang="en-US" altLang="fr-FR" sz="3600" dirty="0"/>
              <a:t> les </a:t>
            </a:r>
            <a:r>
              <a:rPr lang="en-US" altLang="fr-FR" sz="3600" dirty="0" err="1"/>
              <a:t>deux</a:t>
            </a:r>
            <a:r>
              <a:rPr lang="en-US" altLang="fr-FR" sz="3600" dirty="0"/>
              <a:t> </a:t>
            </a:r>
            <a:r>
              <a:rPr lang="en-US" altLang="fr-FR" sz="3600" dirty="0" err="1"/>
              <a:t>semaines</a:t>
            </a:r>
            <a:r>
              <a:rPr lang="en-US" altLang="fr-FR" sz="3600" dirty="0"/>
              <a:t> </a:t>
            </a:r>
            <a:r>
              <a:rPr lang="en-US" altLang="fr-FR" sz="3600" dirty="0" err="1"/>
              <a:t>apres</a:t>
            </a:r>
            <a:r>
              <a:rPr lang="en-US" altLang="fr-FR" sz="3600" dirty="0"/>
              <a:t> la campagne.( </a:t>
            </a:r>
            <a:r>
              <a:rPr lang="en-US" altLang="fr-FR" sz="3600" dirty="0" err="1"/>
              <a:t>Requete</a:t>
            </a:r>
            <a:r>
              <a:rPr lang="en-US" altLang="fr-FR" sz="3600" dirty="0"/>
              <a:t> ICG pour les 5 Zones de </a:t>
            </a:r>
            <a:r>
              <a:rPr lang="en-US" altLang="fr-FR" sz="3600" dirty="0" err="1"/>
              <a:t>sante</a:t>
            </a:r>
            <a:r>
              <a:rPr lang="en-US" altLang="fr-FR" sz="3600" dirty="0"/>
              <a:t>)</a:t>
            </a:r>
          </a:p>
          <a:p>
            <a:r>
              <a:rPr lang="en-US" altLang="fr-FR" sz="3600" dirty="0" err="1"/>
              <a:t>Mise</a:t>
            </a:r>
            <a:r>
              <a:rPr lang="en-US" altLang="fr-FR" sz="3600" dirty="0"/>
              <a:t> </a:t>
            </a:r>
            <a:r>
              <a:rPr lang="en-US" altLang="fr-FR" sz="3600" dirty="0" err="1"/>
              <a:t>en</a:t>
            </a:r>
            <a:r>
              <a:rPr lang="en-US" altLang="fr-FR" sz="3600" dirty="0"/>
              <a:t> oeuvre de la vaccination preventive </a:t>
            </a:r>
            <a:r>
              <a:rPr lang="en-US" altLang="fr-FR" sz="3600" dirty="0" err="1"/>
              <a:t>dans</a:t>
            </a:r>
            <a:r>
              <a:rPr lang="en-US" altLang="fr-FR" sz="3600" dirty="0"/>
              <a:t> les 4 provinces Hotspots(</a:t>
            </a:r>
            <a:r>
              <a:rPr lang="en-US" altLang="fr-FR" sz="3600" dirty="0" err="1"/>
              <a:t>Requette</a:t>
            </a:r>
            <a:r>
              <a:rPr lang="en-US" altLang="fr-FR" sz="3600" dirty="0"/>
              <a:t> </a:t>
            </a:r>
            <a:r>
              <a:rPr lang="en-US" altLang="fr-FR" sz="3600" dirty="0" err="1"/>
              <a:t>aprouvee</a:t>
            </a:r>
            <a:r>
              <a:rPr lang="en-US" altLang="fr-FR" sz="3600" dirty="0"/>
              <a:t> GTFCC): Haut- Katanga; Tanganyika; Haut Lomami et </a:t>
            </a:r>
            <a:r>
              <a:rPr lang="en-US" altLang="fr-FR" sz="3600" dirty="0" err="1"/>
              <a:t>Sud</a:t>
            </a:r>
            <a:r>
              <a:rPr lang="en-US" altLang="fr-FR" sz="3600" dirty="0"/>
              <a:t> Kivu pour les </a:t>
            </a:r>
            <a:r>
              <a:rPr lang="en-US" altLang="fr-FR" sz="3600" dirty="0" err="1"/>
              <a:t>autres</a:t>
            </a:r>
            <a:r>
              <a:rPr lang="en-US" altLang="fr-FR" sz="3600" dirty="0"/>
              <a:t> zones Hotspots).</a:t>
            </a:r>
          </a:p>
          <a:p>
            <a:endParaRPr lang="en-US" altLang="fr-FR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fr-FR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        </a:t>
            </a:r>
            <a:r>
              <a:rPr lang="en-US" altLang="fr-FR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fr-FR" sz="11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MERCI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8370"/>
          </a:xfrm>
        </p:spPr>
        <p:txBody>
          <a:bodyPr/>
          <a:lstStyle/>
          <a:p>
            <a:r>
              <a:rPr lang="en-US" altLang="fr-FR" b="1"/>
              <a:t>Plan de Presentation: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34110"/>
            <a:ext cx="10515600" cy="5043170"/>
          </a:xfrm>
        </p:spPr>
        <p:txBody>
          <a:bodyPr>
            <a:normAutofit fontScale="90000" lnSpcReduction="10000"/>
          </a:bodyPr>
          <a:lstStyle/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r>
              <a:rPr lang="en-US" altLang="en-GB" b="1" dirty="0">
                <a:solidFill>
                  <a:schemeClr val="tx1"/>
                </a:solidFill>
                <a:sym typeface="+mn-ea"/>
              </a:rPr>
              <a:t>Presentation Situation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Epidemiologique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S32 &amp; Cumul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cas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S1-S32 2020 et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partielle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S33;</a:t>
            </a:r>
          </a:p>
          <a:p>
            <a:pPr marL="571500" indent="-571500">
              <a:buFont typeface="+mj-lt"/>
              <a:buAutoNum type="romanUcPeriod"/>
            </a:pPr>
            <a:r>
              <a:rPr lang="fr-FR" altLang="en-US" b="1" dirty="0">
                <a:sym typeface="+mn-ea"/>
              </a:rPr>
              <a:t>POINTS D’ACTION DE LA </a:t>
            </a:r>
            <a:r>
              <a:rPr lang="en-US" altLang="fr-FR" b="1" dirty="0">
                <a:sym typeface="+mn-ea"/>
              </a:rPr>
              <a:t>3L</a:t>
            </a:r>
            <a:r>
              <a:rPr lang="fr-FR" altLang="en-US" b="1" dirty="0">
                <a:sym typeface="+mn-ea"/>
              </a:rPr>
              <a:t>TC  </a:t>
            </a:r>
            <a:r>
              <a:rPr lang="en-US" altLang="fr-FR" b="1" dirty="0" err="1">
                <a:sym typeface="+mn-ea"/>
              </a:rPr>
              <a:t>anterieure</a:t>
            </a:r>
            <a:endParaRPr lang="en-US" altLang="fr-FR" b="1" dirty="0"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r>
              <a:rPr lang="fr-FR" altLang="en-US" b="1" dirty="0">
                <a:sym typeface="+mn-ea"/>
              </a:rPr>
              <a:t>REPONSE APPORTEE JUSQU’À CE JOUR</a:t>
            </a:r>
            <a:r>
              <a:rPr lang="en-US" altLang="fr-FR" b="1" dirty="0">
                <a:sym typeface="+mn-ea"/>
              </a:rPr>
              <a:t>:                  </a:t>
            </a:r>
          </a:p>
          <a:p>
            <a:pPr marL="0" indent="0">
              <a:buFont typeface="+mj-lt"/>
              <a:buNone/>
            </a:pPr>
            <a:r>
              <a:rPr lang="en-US" altLang="fr-FR" b="1" dirty="0" err="1">
                <a:sym typeface="+mn-ea"/>
              </a:rPr>
              <a:t>III.a</a:t>
            </a:r>
            <a:r>
              <a:rPr lang="en-US" altLang="fr-FR" b="1" dirty="0">
                <a:sym typeface="+mn-ea"/>
              </a:rPr>
              <a:t>) </a:t>
            </a:r>
            <a:r>
              <a:rPr lang="en-US" altLang="fr-FR" b="1" u="sng" dirty="0">
                <a:sym typeface="+mn-ea"/>
              </a:rPr>
              <a:t>Coordination</a:t>
            </a:r>
          </a:p>
          <a:p>
            <a:pPr marL="0" indent="0">
              <a:buFont typeface="+mj-lt"/>
              <a:buNone/>
            </a:pPr>
            <a:r>
              <a:rPr lang="en-US" altLang="fr-FR" b="1" dirty="0" err="1">
                <a:sym typeface="+mn-ea"/>
              </a:rPr>
              <a:t>III.b</a:t>
            </a:r>
            <a:r>
              <a:rPr lang="en-US" altLang="fr-FR" b="1" dirty="0">
                <a:sym typeface="+mn-ea"/>
              </a:rPr>
              <a:t>)</a:t>
            </a:r>
            <a:r>
              <a:rPr lang="fr-FR" altLang="en-US" b="1" u="sng" dirty="0">
                <a:sym typeface="+mn-ea"/>
              </a:rPr>
              <a:t>RIPOSTE VACCINALE  VCO</a:t>
            </a:r>
            <a:endParaRPr lang="fr-FR" altLang="en-US" b="1" dirty="0"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r>
              <a:rPr lang="en-US" altLang="fr-FR" b="1" dirty="0" err="1">
                <a:sym typeface="+mn-ea"/>
              </a:rPr>
              <a:t>Prochaines</a:t>
            </a:r>
            <a:r>
              <a:rPr lang="en-US" altLang="fr-FR" b="1" dirty="0">
                <a:sym typeface="+mn-ea"/>
              </a:rPr>
              <a:t> </a:t>
            </a:r>
            <a:r>
              <a:rPr lang="en-US" altLang="fr-FR" b="1" dirty="0" err="1">
                <a:sym typeface="+mn-ea"/>
              </a:rPr>
              <a:t>etapes</a:t>
            </a:r>
            <a:endParaRPr lang="en-US" altLang="fr-FR" b="1" dirty="0">
              <a:sym typeface="+mn-ea"/>
            </a:endParaRPr>
          </a:p>
          <a:p>
            <a:pPr marL="0" indent="0">
              <a:buFont typeface="+mj-lt"/>
              <a:buNone/>
            </a:pPr>
            <a:endParaRPr lang="fr-FR" altLang="en-US" b="1" u="sng" dirty="0"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fr-FR" b="1" dirty="0">
              <a:sym typeface="+mn-ea"/>
            </a:endParaRPr>
          </a:p>
          <a:p>
            <a:pPr marL="0" indent="0">
              <a:buFont typeface="+mj-lt"/>
              <a:buNone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0" indent="0">
              <a:buFont typeface="+mj-lt"/>
              <a:buNone/>
            </a:pPr>
            <a:r>
              <a:rPr lang="en-US" altLang="fr-FR" dirty="0">
                <a:sym typeface="+mn-ea"/>
              </a:rPr>
              <a:t> </a:t>
            </a: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320940"/>
            <a:ext cx="12192000" cy="726781"/>
            <a:chOff x="0" y="-137485"/>
            <a:chExt cx="14157825" cy="354049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80375" y="-137485"/>
              <a:ext cx="13681031" cy="2731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en-GB" sz="3000" b="1" baseline="0" dirty="0">
                <a:solidFill>
                  <a:schemeClr val="bg1"/>
                </a:solidFill>
                <a:latin typeface="+mn-lt"/>
              </a:endParaRPr>
            </a:p>
            <a:p>
              <a:pPr algn="ctr"/>
              <a:r>
                <a:rPr lang="en-US" altLang="en-GB" sz="3000" b="1" baseline="0" dirty="0">
                  <a:solidFill>
                    <a:schemeClr val="bg1"/>
                  </a:solidFill>
                  <a:latin typeface="+mn-lt"/>
                </a:rPr>
                <a:t>I. I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ncidence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hebdomadaire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(Source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P</a:t>
              </a:r>
              <a:r>
                <a:rPr lang="en-US" altLang="en-GB" sz="3000" b="1" baseline="0" dirty="0">
                  <a:solidFill>
                    <a:schemeClr val="bg1"/>
                  </a:solidFill>
                  <a:latin typeface="+mn-lt"/>
                </a:rPr>
                <a:t>NECHOL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S32)</a:t>
              </a:r>
            </a:p>
          </p:txBody>
        </p:sp>
      </p:grpSp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566928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" y="379108"/>
            <a:ext cx="11512323" cy="6478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Epidemie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de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choléra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– S33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partiel</a:t>
              </a:r>
              <a:r>
                <a:rPr lang="en-GB" sz="30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2020 </a:t>
              </a:r>
              <a:r>
                <a:rPr lang="en-GB" sz="2000" b="1" baseline="0" dirty="0">
                  <a:solidFill>
                    <a:schemeClr val="bg1"/>
                  </a:solidFill>
                  <a:latin typeface="+mn-lt"/>
                </a:rPr>
                <a:t>(Source</a:t>
              </a:r>
              <a:r>
                <a:rPr lang="en-GB" sz="2000" b="1" dirty="0">
                  <a:solidFill>
                    <a:schemeClr val="bg1"/>
                  </a:solidFill>
                  <a:latin typeface="+mn-lt"/>
                </a:rPr>
                <a:t> IDSR)</a:t>
              </a:r>
              <a:endParaRPr lang="en-GB" sz="2000" b="1" baseline="0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4688847"/>
            <a:ext cx="11756935" cy="172109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896407"/>
              </p:ext>
            </p:extLst>
          </p:nvPr>
        </p:nvGraphicFramePr>
        <p:xfrm>
          <a:off x="609154" y="413695"/>
          <a:ext cx="10656257" cy="5228152"/>
        </p:xfrm>
        <a:graphic>
          <a:graphicData uri="http://schemas.openxmlformats.org/drawingml/2006/table">
            <a:tbl>
              <a:tblPr/>
              <a:tblGrid>
                <a:gridCol w="1103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0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44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70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357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05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21400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935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S1-S33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S1-S33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NORD-KIVU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32,12%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SUD-KIVU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28,59%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HAUT-KATANGA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21,90%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TANGANYIKA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8,08%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LUALABA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3,26%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HAUT-LOMAMI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2,47%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TSHOPO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1,34%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ORIENTAL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SANKURU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 CENTRAL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MAINDOMBE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LOMAMI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EQUATEUR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KINSHASA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KWILU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MANIEMA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MONGALA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ITURI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BAS-UELE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HAUT-UELE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CENTRAL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KWANGO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NORD-UBANGI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 UBANGI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TSHUAPA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3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13590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Nord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-43469" y="553212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10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36" y="405841"/>
            <a:ext cx="5541264" cy="3694176"/>
          </a:xfrm>
          <a:prstGeom prst="rect">
            <a:avLst/>
          </a:prstGeom>
        </p:spPr>
      </p:pic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039550"/>
              </p:ext>
            </p:extLst>
          </p:nvPr>
        </p:nvGraphicFramePr>
        <p:xfrm>
          <a:off x="0" y="455032"/>
          <a:ext cx="6537960" cy="4042368"/>
        </p:xfrm>
        <a:graphic>
          <a:graphicData uri="http://schemas.openxmlformats.org/drawingml/2006/table">
            <a:tbl>
              <a:tblPr/>
              <a:tblGrid>
                <a:gridCol w="821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07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487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074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2799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5084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5872" marR="5872" marT="58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S1-S33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S1-S33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872" marR="5872" marT="58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KIBUA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GOMA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MASISI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KARISIMBI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MWESO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KIROTSHE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ITEBERO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BINZA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NYIRAGONGO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KAYNA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KIBIRIZI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RUTSHURU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MUTWANGA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BAMBO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PINGA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ALIMBONGO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KATOYI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KYONDO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RWANGUBA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VUHOVI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WALIKALE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309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872" marR="5872" marT="58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5872" marR="5872" marT="58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Sud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Sous-titre 2"/>
          <p:cNvSpPr txBox="1"/>
          <p:nvPr/>
        </p:nvSpPr>
        <p:spPr>
          <a:xfrm>
            <a:off x="304800" y="5174595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12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331533"/>
              </p:ext>
            </p:extLst>
          </p:nvPr>
        </p:nvGraphicFramePr>
        <p:xfrm>
          <a:off x="0" y="437622"/>
          <a:ext cx="6967723" cy="4177720"/>
        </p:xfrm>
        <a:graphic>
          <a:graphicData uri="http://schemas.openxmlformats.org/drawingml/2006/table">
            <a:tbl>
              <a:tblPr/>
              <a:tblGrid>
                <a:gridCol w="89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60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41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600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153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7149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5255" marR="5255" marT="52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S1-S33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S1-S33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55" marR="5255" marT="5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FIZI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UVIRA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NUNDU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IDJWI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MINOVA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RUZIZI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KATANA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BAGIRA-KASHA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IBANDA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KABARE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KALEHE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KADUTU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NYANTENDE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LEMERA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NYANGEZI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LULENGE-KIMBI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MUBUMBANO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BUNYAKIRI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ITOMBWE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MITI-MURHESA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MWANA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MWENGA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62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WALUNGU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13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255" marR="5255" marT="52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3885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5255" marR="5255" marT="5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189" y="437622"/>
            <a:ext cx="5110811" cy="34072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Haut Katanga 2020</a:t>
              </a:r>
              <a:r>
                <a:rPr lang="en-GB" sz="3000" b="1" dirty="0">
                  <a:solidFill>
                    <a:schemeClr val="bg1"/>
                  </a:solidFill>
                </a:rPr>
                <a:t>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Sous-titre 2"/>
          <p:cNvSpPr txBox="1"/>
          <p:nvPr/>
        </p:nvSpPr>
        <p:spPr>
          <a:xfrm>
            <a:off x="0" y="5056632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65" y="405840"/>
            <a:ext cx="5837759" cy="3891839"/>
          </a:xfrm>
          <a:prstGeom prst="rect">
            <a:avLst/>
          </a:prstGeom>
        </p:spPr>
      </p:pic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970241"/>
              </p:ext>
            </p:extLst>
          </p:nvPr>
        </p:nvGraphicFramePr>
        <p:xfrm>
          <a:off x="64012" y="405841"/>
          <a:ext cx="6163052" cy="4109333"/>
        </p:xfrm>
        <a:graphic>
          <a:graphicData uri="http://schemas.openxmlformats.org/drawingml/2006/table">
            <a:tbl>
              <a:tblPr/>
              <a:tblGrid>
                <a:gridCol w="77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39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366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8394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8332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4696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4630" marR="4630" marT="4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S1-S33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S1-S33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630" marR="4630" marT="4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54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MUFUNGA-SAMPWE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KAMPEMBA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KATUBA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LUKAFU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KAMALONDO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KENYA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KASENGA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RWASHI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KAFUBU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KAPOLOWE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KISANGA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KASHOBWE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LUBUMBASHI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KILWA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MUMBUNDA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TSHAMILEMBA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KIKULA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KIPUSHI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KOWE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MITWABA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PWETO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SAKANIA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KAMBOVE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PANDA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KILELA-BALANDA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535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LIKASI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967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630" marR="4630" marT="46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2976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4630" marR="4630" marT="4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Tanganyika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Sous-titre 2"/>
          <p:cNvSpPr txBox="1"/>
          <p:nvPr/>
        </p:nvSpPr>
        <p:spPr>
          <a:xfrm>
            <a:off x="-70901" y="5294376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189" y="405841"/>
            <a:ext cx="5110811" cy="3407207"/>
          </a:xfrm>
          <a:prstGeom prst="rect">
            <a:avLst/>
          </a:prstGeom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631973"/>
              </p:ext>
            </p:extLst>
          </p:nvPr>
        </p:nvGraphicFramePr>
        <p:xfrm>
          <a:off x="-12342" y="462713"/>
          <a:ext cx="7050024" cy="2694940"/>
        </p:xfrm>
        <a:graphic>
          <a:graphicData uri="http://schemas.openxmlformats.org/drawingml/2006/table">
            <a:tbl>
              <a:tblPr/>
              <a:tblGrid>
                <a:gridCol w="896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82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977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825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9954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8067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semaine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épidemiologique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3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KALEMIE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NYEMBA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KANSIMBA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MANONO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KABALO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ANKORO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KIYAMBI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KONGOLO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MBULALA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410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NYUNZU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94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685" y="-54610"/>
            <a:ext cx="11899265" cy="774065"/>
          </a:xfrm>
        </p:spPr>
        <p:txBody>
          <a:bodyPr/>
          <a:lstStyle/>
          <a:p>
            <a:r>
              <a:rPr lang="fr-FR" altLang="en-US" dirty="0"/>
              <a:t> </a:t>
            </a:r>
            <a:r>
              <a:rPr lang="en-US" altLang="fr-FR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II.</a:t>
            </a:r>
            <a:r>
              <a:rPr lang="en-US" altLang="fr-FR" dirty="0"/>
              <a:t> </a:t>
            </a:r>
            <a:r>
              <a:rPr lang="fr-FR" altLang="en-US" b="1" dirty="0"/>
              <a:t>POINTS D’ACTION DE LA TC DU </a:t>
            </a:r>
            <a:r>
              <a:rPr lang="en-US" altLang="fr-FR" b="1" dirty="0"/>
              <a:t>13</a:t>
            </a:r>
            <a:r>
              <a:rPr lang="fr-FR" altLang="en-US" b="1" dirty="0"/>
              <a:t>/08/2020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180" y="719455"/>
            <a:ext cx="12157710" cy="6028690"/>
          </a:xfrm>
        </p:spPr>
        <p:txBody>
          <a:bodyPr>
            <a:noAutofit/>
          </a:bodyPr>
          <a:lstStyle/>
          <a:p>
            <a:pPr lvl="0"/>
            <a:r>
              <a:rPr lang="en-US" dirty="0" err="1"/>
              <a:t>Suivi</a:t>
            </a:r>
            <a:r>
              <a:rPr lang="en-US" dirty="0"/>
              <a:t> de la situation </a:t>
            </a:r>
            <a:r>
              <a:rPr lang="en-US" dirty="0" err="1"/>
              <a:t>épidémiologique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générale</a:t>
            </a:r>
            <a:r>
              <a:rPr lang="en-US" dirty="0"/>
              <a:t> et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particulier</a:t>
            </a:r>
            <a:r>
              <a:rPr lang="en-US" dirty="0"/>
              <a:t> les </a:t>
            </a:r>
            <a:r>
              <a:rPr lang="en-US" dirty="0" err="1"/>
              <a:t>flambées</a:t>
            </a:r>
            <a:r>
              <a:rPr lang="en-US" dirty="0"/>
              <a:t> de </a:t>
            </a:r>
            <a:r>
              <a:rPr lang="en-US" dirty="0" err="1"/>
              <a:t>cas</a:t>
            </a:r>
            <a:r>
              <a:rPr lang="en-US" dirty="0"/>
              <a:t> de choléra à </a:t>
            </a:r>
            <a:r>
              <a:rPr lang="en-US" dirty="0" err="1"/>
              <a:t>Binza</a:t>
            </a:r>
            <a:r>
              <a:rPr lang="en-US" dirty="0"/>
              <a:t> </a:t>
            </a:r>
            <a:r>
              <a:rPr lang="en-US"/>
              <a:t>Nord Kivu.</a:t>
            </a:r>
            <a:endParaRPr lang="fr-CD" dirty="0"/>
          </a:p>
          <a:p>
            <a:pPr lvl="0"/>
            <a:r>
              <a:rPr lang="en-US" dirty="0" err="1"/>
              <a:t>Partage</a:t>
            </a:r>
            <a:r>
              <a:rPr lang="en-US" dirty="0"/>
              <a:t> des </a:t>
            </a:r>
            <a:r>
              <a:rPr lang="en-US" dirty="0" err="1"/>
              <a:t>données</a:t>
            </a:r>
            <a:endParaRPr lang="fr-CD" dirty="0"/>
          </a:p>
          <a:p>
            <a:pPr lvl="0"/>
            <a:r>
              <a:rPr lang="en-US" dirty="0" err="1"/>
              <a:t>Actualisation</a:t>
            </a:r>
            <a:r>
              <a:rPr lang="en-US" dirty="0"/>
              <a:t> </a:t>
            </a:r>
            <a:r>
              <a:rPr lang="en-US" dirty="0" err="1"/>
              <a:t>Requete</a:t>
            </a:r>
            <a:r>
              <a:rPr lang="en-US" dirty="0"/>
              <a:t> </a:t>
            </a:r>
            <a:r>
              <a:rPr lang="en-US" dirty="0" err="1"/>
              <a:t>intrants</a:t>
            </a:r>
            <a:r>
              <a:rPr lang="en-US" dirty="0"/>
              <a:t> </a:t>
            </a:r>
            <a:r>
              <a:rPr lang="en-US" dirty="0" err="1"/>
              <a:t>Labo</a:t>
            </a:r>
            <a:r>
              <a:rPr lang="en-US" dirty="0"/>
              <a:t> pour diagnostic</a:t>
            </a:r>
            <a:endParaRPr lang="fr-CD" dirty="0"/>
          </a:p>
          <a:p>
            <a:pPr lvl="0"/>
            <a:r>
              <a:rPr lang="fr-FR" b="1" dirty="0"/>
              <a:t>Il a été dit que le Financement de choléra devrait être suivi spécifiquement et la RDC devrait se pencher sur cette question pour la mobilisation des ressources:</a:t>
            </a:r>
            <a:endParaRPr lang="fr-CD" dirty="0"/>
          </a:p>
          <a:p>
            <a:pPr lvl="0"/>
            <a:r>
              <a:rPr lang="fr-FR" dirty="0"/>
              <a:t>Défis à relever Rupture des intrants de diagnostic Labo : TDR et milieu de transport.</a:t>
            </a:r>
            <a:endParaRPr lang="fr-CD" dirty="0"/>
          </a:p>
          <a:p>
            <a:r>
              <a:rPr lang="fr-FR" dirty="0"/>
              <a:t>Dans le Pays le plan multisectoriel d’élimination de choléra </a:t>
            </a:r>
            <a:r>
              <a:rPr lang="en-US" dirty="0"/>
              <a:t>(</a:t>
            </a:r>
            <a:r>
              <a:rPr lang="fr-FR" b="1" dirty="0"/>
              <a:t>PMSEC</a:t>
            </a:r>
            <a:r>
              <a:rPr lang="en-US" dirty="0"/>
              <a:t>)</a:t>
            </a:r>
            <a:r>
              <a:rPr lang="fr-FR" dirty="0"/>
              <a:t> a été </a:t>
            </a:r>
            <a:r>
              <a:rPr lang="fr-FR" dirty="0" err="1"/>
              <a:t>revisé</a:t>
            </a:r>
            <a:r>
              <a:rPr lang="fr-FR" dirty="0"/>
              <a:t> et devrait constituer un document de plaidoyer aux bailleurs et partenaires pour le financement de choléra en RDC</a:t>
            </a:r>
            <a:endParaRPr lang="fr-FR" altLang="en-US" sz="4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2342</Words>
  <Application>Microsoft Office PowerPoint</Application>
  <PresentationFormat>Widescreen</PresentationFormat>
  <Paragraphs>1740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Candara</vt:lpstr>
      <vt:lpstr>Thème Office</vt:lpstr>
      <vt:lpstr>PowerPoint Presentation</vt:lpstr>
      <vt:lpstr>Plan de Presentation: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II. POINTS D’ACTION DE LA TC DU 13/08/2020</vt:lpstr>
      <vt:lpstr>III.REPONSE APPORTEE JUSQU’À CE JOUR 1) Coordination:</vt:lpstr>
      <vt:lpstr>III.REPONSE APPORTEE JUSQU’À CE JOUR suite: 3.2.  RIPOSTE VACCINALE  VCO </vt:lpstr>
      <vt:lpstr>IV. Prochaines etapes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Abdoulaye Mr. Sinayoko</dc:creator>
  <cp:lastModifiedBy>Qulu Zheng</cp:lastModifiedBy>
  <cp:revision>135</cp:revision>
  <dcterms:created xsi:type="dcterms:W3CDTF">2020-06-25T16:44:00Z</dcterms:created>
  <dcterms:modified xsi:type="dcterms:W3CDTF">2020-08-24T13:04:21Z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1036-11.2.0.9453</vt:lpwstr>
  </property>
</Properties>
</file>