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85" r:id="rId3"/>
    <p:sldId id="257" r:id="rId4"/>
    <p:sldId id="299" r:id="rId5"/>
    <p:sldId id="274" r:id="rId6"/>
    <p:sldId id="261" r:id="rId7"/>
    <p:sldId id="262" r:id="rId8"/>
    <p:sldId id="264" r:id="rId9"/>
    <p:sldId id="263" r:id="rId10"/>
    <p:sldId id="282" r:id="rId11"/>
    <p:sldId id="298" r:id="rId12"/>
    <p:sldId id="284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618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DA893-E774-4DDE-BE9F-A53AE4A1CCB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2E5F1-D41A-4E1A-9270-19BFB75359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7"/>
          <p:cNvGrpSpPr/>
          <p:nvPr/>
        </p:nvGrpSpPr>
        <p:grpSpPr>
          <a:xfrm>
            <a:off x="0" y="215285"/>
            <a:ext cx="12192000" cy="1865185"/>
            <a:chOff x="0" y="0"/>
            <a:chExt cx="14157825" cy="460769"/>
          </a:xfrm>
        </p:grpSpPr>
        <p:pic>
          <p:nvPicPr>
            <p:cNvPr id="10" name="Picture 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460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"/>
            <p:cNvSpPr txBox="1"/>
            <p:nvPr/>
          </p:nvSpPr>
          <p:spPr>
            <a:xfrm>
              <a:off x="353946" y="71136"/>
              <a:ext cx="13597411" cy="289903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Situation </a:t>
              </a:r>
              <a:r>
                <a:rPr lang="en-GB" sz="30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épidémiologique</a:t>
              </a:r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cholera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en</a:t>
              </a:r>
              <a:r>
                <a:rPr lang="en-GB" sz="3000" b="1" baseline="0" dirty="0">
                  <a:solidFill>
                    <a:schemeClr val="bg1"/>
                  </a:solidFill>
                  <a:latin typeface="Candara" panose="020E0502030303020204" pitchFamily="34" charset="0"/>
                </a:rPr>
                <a:t> RDC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Aout</a:t>
              </a:r>
              <a:r>
                <a:rPr lang="en-GB" sz="3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2020</a:t>
              </a:r>
              <a:endParaRPr lang="en-GB" sz="3000" b="1" baseline="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pic>
        <p:nvPicPr>
          <p:cNvPr id="13" name="Image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40" y="2237980"/>
            <a:ext cx="3695300" cy="1366819"/>
          </a:xfrm>
          <a:prstGeom prst="rect">
            <a:avLst/>
          </a:prstGeom>
        </p:spPr>
      </p:pic>
      <p:sp>
        <p:nvSpPr>
          <p:cNvPr id="16" name="Sous-titre 2"/>
          <p:cNvSpPr>
            <a:spLocks noGrp="1"/>
          </p:cNvSpPr>
          <p:nvPr>
            <p:ph type="subTitle" idx="1"/>
          </p:nvPr>
        </p:nvSpPr>
        <p:spPr>
          <a:xfrm>
            <a:off x="862594" y="4008505"/>
            <a:ext cx="9144000" cy="1655762"/>
          </a:xfrm>
        </p:spPr>
        <p:txBody>
          <a:bodyPr>
            <a:normAutofit fontScale="85000" lnSpcReduction="20000"/>
          </a:bodyPr>
          <a:lstStyle/>
          <a:p>
            <a:endParaRPr lang="fr-FR" sz="3000" dirty="0">
              <a:latin typeface="Candara" panose="020E0502030303020204" pitchFamily="34" charset="0"/>
            </a:endParaRPr>
          </a:p>
          <a:p>
            <a:r>
              <a:rPr lang="fr-FR" sz="3000" dirty="0">
                <a:latin typeface="Candara" panose="020E0502030303020204" pitchFamily="34" charset="0"/>
              </a:rPr>
              <a:t>28 août 2020</a:t>
            </a:r>
          </a:p>
          <a:p>
            <a:r>
              <a:rPr lang="fr-FR" sz="3000" dirty="0">
                <a:latin typeface="Candara" panose="020E0502030303020204" pitchFamily="34" charset="0"/>
              </a:rPr>
              <a:t>S33 et</a:t>
            </a:r>
          </a:p>
          <a:p>
            <a:r>
              <a:rPr lang="fr-FR" sz="3000">
                <a:latin typeface="Candara" panose="020E0502030303020204" pitchFamily="34" charset="0"/>
              </a:rPr>
              <a:t>S34 partielle: du 17-23 </a:t>
            </a:r>
            <a:r>
              <a:rPr lang="fr-FR">
                <a:latin typeface="Candara" panose="020E0502030303020204" pitchFamily="34" charset="0"/>
              </a:rPr>
              <a:t>Aout 2020</a:t>
            </a:r>
            <a:endParaRPr lang="fr-FR" sz="3000" dirty="0">
              <a:latin typeface="Candara" panose="020E0502030303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6225" y="73025"/>
            <a:ext cx="11639550" cy="943610"/>
          </a:xfrm>
        </p:spPr>
        <p:txBody>
          <a:bodyPr>
            <a:normAutofit fontScale="90000"/>
          </a:bodyPr>
          <a:lstStyle/>
          <a:p>
            <a:r>
              <a:rPr lang="en-US" altLang="fr-FR" sz="4800" b="1" dirty="0"/>
              <a:t>II.</a:t>
            </a:r>
            <a:r>
              <a:rPr lang="fr-FR" altLang="en-US" sz="4800" b="1" dirty="0"/>
              <a:t>REPONSE APPORTEE JUSQU’À CE JOUR</a:t>
            </a:r>
            <a:br>
              <a:rPr lang="fr-FR" altLang="en-US" sz="4800" b="1" dirty="0"/>
            </a:br>
            <a:r>
              <a:rPr lang="en-US" altLang="en-US" sz="4800" b="1" u="sng" dirty="0">
                <a:sym typeface="+mn-ea"/>
              </a:rPr>
              <a:t>a</a:t>
            </a:r>
            <a:r>
              <a:rPr lang="en-US" altLang="fr-FR" sz="4800" b="1" u="sng" dirty="0">
                <a:sym typeface="+mn-ea"/>
              </a:rPr>
              <a:t>) Coordination:</a:t>
            </a:r>
            <a:endParaRPr lang="fr-FR" altLang="en-US" sz="48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6835" y="857885"/>
            <a:ext cx="12020550" cy="587248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r-FR" altLang="en-US" dirty="0"/>
          </a:p>
          <a:p>
            <a:pPr lvl="0"/>
            <a:r>
              <a:rPr lang="fr-FR" dirty="0"/>
              <a:t>Conférence call organisée </a:t>
            </a:r>
            <a:r>
              <a:rPr lang="en-US" dirty="0"/>
              <a:t>entre le </a:t>
            </a:r>
            <a:r>
              <a:rPr lang="en-US" dirty="0" err="1"/>
              <a:t>niveau</a:t>
            </a:r>
            <a:r>
              <a:rPr lang="en-US" dirty="0"/>
              <a:t> National et </a:t>
            </a:r>
            <a:r>
              <a:rPr lang="fr-FR" dirty="0"/>
              <a:t>niveau </a:t>
            </a:r>
            <a:r>
              <a:rPr lang="en-US" dirty="0"/>
              <a:t>provincial (PEV, PNECHOL&amp; Province </a:t>
            </a:r>
            <a:r>
              <a:rPr lang="en-US" dirty="0" err="1"/>
              <a:t>Sud</a:t>
            </a:r>
            <a:r>
              <a:rPr lang="en-US" dirty="0"/>
              <a:t> Kivu et Uvira &amp; OMS) ; Evaluation de la campagne au </a:t>
            </a:r>
            <a:r>
              <a:rPr lang="en-US" dirty="0" err="1"/>
              <a:t>niveau</a:t>
            </a:r>
            <a:r>
              <a:rPr lang="en-US" dirty="0"/>
              <a:t> de la province </a:t>
            </a:r>
            <a:r>
              <a:rPr lang="en-US" dirty="0" err="1"/>
              <a:t>Sud</a:t>
            </a:r>
            <a:r>
              <a:rPr lang="en-US" dirty="0"/>
              <a:t> Kivu.</a:t>
            </a:r>
          </a:p>
          <a:p>
            <a:pPr lvl="0"/>
            <a:r>
              <a:rPr lang="en-US" dirty="0" err="1"/>
              <a:t>Préparatifs</a:t>
            </a:r>
            <a:r>
              <a:rPr lang="en-US" dirty="0"/>
              <a:t> du </a:t>
            </a:r>
            <a:r>
              <a:rPr lang="en-US" dirty="0" err="1"/>
              <a:t>deuxieme</a:t>
            </a:r>
            <a:r>
              <a:rPr lang="en-US" dirty="0"/>
              <a:t> Passage VCO </a:t>
            </a:r>
            <a:r>
              <a:rPr lang="en-US" dirty="0" err="1"/>
              <a:t>Sud</a:t>
            </a:r>
            <a:r>
              <a:rPr lang="en-US" dirty="0"/>
              <a:t> Kivu ICG request.</a:t>
            </a:r>
            <a:endParaRPr lang="fr-CD" dirty="0"/>
          </a:p>
          <a:p>
            <a:pPr lvl="0"/>
            <a:r>
              <a:rPr lang="fr-FR" dirty="0"/>
              <a:t>Mise au point études </a:t>
            </a:r>
            <a:r>
              <a:rPr lang="fr-FR" dirty="0" err="1"/>
              <a:t>serosurvéillance</a:t>
            </a:r>
            <a:r>
              <a:rPr lang="fr-FR" dirty="0"/>
              <a:t> impact vaccination</a:t>
            </a:r>
            <a:endParaRPr lang="fr-CD" dirty="0"/>
          </a:p>
          <a:p>
            <a:pPr lvl="0"/>
            <a:r>
              <a:rPr lang="fr-FR" dirty="0"/>
              <a:t>Téléconférence 3LTC(</a:t>
            </a:r>
            <a:r>
              <a:rPr lang="en-US" dirty="0"/>
              <a:t>regional et siege) </a:t>
            </a:r>
            <a:r>
              <a:rPr lang="en-US" dirty="0" err="1"/>
              <a:t>suivi</a:t>
            </a:r>
            <a:r>
              <a:rPr lang="en-US" dirty="0"/>
              <a:t> situation </a:t>
            </a:r>
            <a:r>
              <a:rPr lang="en-US" dirty="0" err="1"/>
              <a:t>epidemiologique</a:t>
            </a:r>
            <a:r>
              <a:rPr lang="en-US" dirty="0"/>
              <a:t> Choléra </a:t>
            </a:r>
            <a:r>
              <a:rPr lang="en-US" dirty="0" err="1"/>
              <a:t>en</a:t>
            </a:r>
            <a:r>
              <a:rPr lang="en-US" dirty="0"/>
              <a:t> RDC et </a:t>
            </a:r>
            <a:r>
              <a:rPr lang="fr-FR" dirty="0"/>
              <a:t>la de riposte vaccinale</a:t>
            </a:r>
            <a:r>
              <a:rPr lang="en-US" dirty="0"/>
              <a:t>.</a:t>
            </a:r>
            <a:endParaRPr lang="fr-CD" dirty="0"/>
          </a:p>
          <a:p>
            <a:pPr lvl="0"/>
            <a:r>
              <a:rPr lang="en-US" dirty="0"/>
              <a:t>R</a:t>
            </a:r>
            <a:r>
              <a:rPr lang="fr-FR" dirty="0" err="1"/>
              <a:t>éunions</a:t>
            </a:r>
            <a:r>
              <a:rPr lang="fr-FR" dirty="0"/>
              <a:t> de plaidoyer en faveur de la mobilisation des ressources sont tenues auprès du Gouvernement pour amélioration de la desserte en eau potable et des partenaires (donateurs).</a:t>
            </a:r>
            <a:endParaRPr lang="fr-CD" dirty="0"/>
          </a:p>
          <a:p>
            <a:endParaRPr lang="fr-FR" alt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85531"/>
            <a:ext cx="10515600" cy="1505158"/>
          </a:xfrm>
        </p:spPr>
        <p:txBody>
          <a:bodyPr>
            <a:normAutofit fontScale="90000"/>
          </a:bodyPr>
          <a:lstStyle/>
          <a:p>
            <a:r>
              <a:rPr lang="en-US" altLang="fr-FR" b="1" dirty="0"/>
              <a:t>III.</a:t>
            </a:r>
            <a:r>
              <a:rPr lang="fr-FR" altLang="en-US" b="1" dirty="0"/>
              <a:t>REPONSE APPORTEE JUSQU’À CE JOUR suite:</a:t>
            </a:r>
            <a:br>
              <a:rPr lang="fr-FR" b="1" dirty="0"/>
            </a:br>
            <a:r>
              <a:rPr lang="fr-FR" b="1" dirty="0"/>
              <a:t>b)  RIPOSTE VACCINALE </a:t>
            </a:r>
            <a:r>
              <a:rPr lang="en-US" b="1" dirty="0"/>
              <a:t> VCO</a:t>
            </a:r>
            <a:br>
              <a:rPr lang="fr-CD" dirty="0"/>
            </a:br>
            <a:endParaRPr lang="fr-FR" alt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Requette</a:t>
            </a:r>
            <a:r>
              <a:rPr lang="en-US" dirty="0"/>
              <a:t> de </a:t>
            </a:r>
            <a:r>
              <a:rPr lang="en-US" dirty="0" err="1"/>
              <a:t>vaccin</a:t>
            </a:r>
            <a:r>
              <a:rPr lang="en-US" dirty="0"/>
              <a:t> ICG </a:t>
            </a:r>
            <a:r>
              <a:rPr lang="en-US" dirty="0" err="1"/>
              <a:t>executé</a:t>
            </a:r>
            <a:r>
              <a:rPr lang="en-US" dirty="0"/>
              <a:t> : 1er Passage et </a:t>
            </a:r>
            <a:r>
              <a:rPr lang="en-US" dirty="0" err="1"/>
              <a:t>Préparatifs</a:t>
            </a:r>
            <a:r>
              <a:rPr lang="en-US" dirty="0"/>
              <a:t> 2eme passage</a:t>
            </a:r>
            <a:r>
              <a:rPr lang="fr-FR" dirty="0"/>
              <a:t>.</a:t>
            </a:r>
            <a:endParaRPr lang="fr-CD" dirty="0"/>
          </a:p>
          <a:p>
            <a:pPr lvl="0"/>
            <a:r>
              <a:rPr lang="en-US" dirty="0" err="1"/>
              <a:t>Requete</a:t>
            </a:r>
            <a:r>
              <a:rPr lang="en-US" dirty="0"/>
              <a:t> GTFCC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faveur</a:t>
            </a:r>
            <a:r>
              <a:rPr lang="en-US" dirty="0"/>
              <a:t> de 4 provinces Hots spots de la RDC </a:t>
            </a:r>
            <a:r>
              <a:rPr lang="en-US" dirty="0" err="1"/>
              <a:t>approuvée</a:t>
            </a:r>
            <a:r>
              <a:rPr lang="en-US" dirty="0"/>
              <a:t>, le plan </a:t>
            </a:r>
            <a:r>
              <a:rPr lang="en-US" dirty="0" err="1"/>
              <a:t>sectoriel</a:t>
            </a:r>
            <a:r>
              <a:rPr lang="en-US" dirty="0"/>
              <a:t> </a:t>
            </a:r>
            <a:r>
              <a:rPr lang="en-US" dirty="0" err="1"/>
              <a:t>préconise</a:t>
            </a:r>
            <a:r>
              <a:rPr lang="en-US" dirty="0"/>
              <a:t>  Haut-</a:t>
            </a:r>
            <a:r>
              <a:rPr lang="en-US" dirty="0" err="1"/>
              <a:t>Katanga_Tanganyika</a:t>
            </a:r>
            <a:r>
              <a:rPr lang="en-US" dirty="0"/>
              <a:t> et Haut-Lomami et </a:t>
            </a:r>
            <a:r>
              <a:rPr lang="en-US" dirty="0" err="1"/>
              <a:t>Sud</a:t>
            </a:r>
            <a:r>
              <a:rPr lang="en-US" dirty="0"/>
              <a:t> Kivu.</a:t>
            </a:r>
            <a:endParaRPr lang="fr-CD" dirty="0"/>
          </a:p>
          <a:p>
            <a:pPr lvl="0"/>
            <a:r>
              <a:rPr lang="fr-FR" dirty="0"/>
              <a:t>Renforcement des capacités des acteurs DPS Sud Kivu pour l’organisation de 2eme Passage de la campagne de vaccination </a:t>
            </a:r>
            <a:endParaRPr lang="fr-CD" dirty="0"/>
          </a:p>
          <a:p>
            <a:pPr lvl="0"/>
            <a:r>
              <a:rPr lang="en-US" dirty="0"/>
              <a:t>Date </a:t>
            </a:r>
            <a:r>
              <a:rPr lang="en-US" dirty="0" err="1"/>
              <a:t>retenue</a:t>
            </a:r>
            <a:r>
              <a:rPr lang="en-US" dirty="0"/>
              <a:t> pour 2eme passage OCV </a:t>
            </a:r>
            <a:r>
              <a:rPr lang="en-US" dirty="0" err="1"/>
              <a:t>Sud</a:t>
            </a:r>
            <a:r>
              <a:rPr lang="en-US" dirty="0"/>
              <a:t> Kivu le 23-27/09/20 </a:t>
            </a:r>
            <a:r>
              <a:rPr lang="en-US" dirty="0" err="1"/>
              <a:t>dans</a:t>
            </a:r>
            <a:r>
              <a:rPr lang="en-US" dirty="0"/>
              <a:t> les 5 ZS.</a:t>
            </a:r>
            <a:endParaRPr lang="fr-CD" dirty="0"/>
          </a:p>
          <a:p>
            <a:endParaRPr lang="fr-FR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fr-FR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IV. Prochaines etapes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3045" y="1691640"/>
            <a:ext cx="11120755" cy="4485640"/>
          </a:xfrm>
        </p:spPr>
        <p:txBody>
          <a:bodyPr>
            <a:noAutofit/>
          </a:bodyPr>
          <a:lstStyle/>
          <a:p>
            <a:r>
              <a:rPr lang="en-US" altLang="fr-FR" sz="3600" dirty="0"/>
              <a:t>RDV conference call </a:t>
            </a:r>
            <a:r>
              <a:rPr lang="en-US" altLang="fr-FR" sz="3600" dirty="0" err="1"/>
              <a:t>vendredi</a:t>
            </a:r>
            <a:r>
              <a:rPr lang="en-US" altLang="fr-FR" sz="3600" dirty="0"/>
              <a:t> 04/09/2020</a:t>
            </a:r>
          </a:p>
          <a:p>
            <a:r>
              <a:rPr lang="en-US" altLang="fr-FR" sz="3600" dirty="0" err="1"/>
              <a:t>Mise</a:t>
            </a:r>
            <a:r>
              <a:rPr lang="en-US" altLang="fr-FR" sz="3600" dirty="0"/>
              <a:t> </a:t>
            </a:r>
            <a:r>
              <a:rPr lang="en-US" altLang="fr-FR" sz="3600" dirty="0" err="1"/>
              <a:t>en</a:t>
            </a:r>
            <a:r>
              <a:rPr lang="en-US" altLang="fr-FR" sz="3600" dirty="0"/>
              <a:t> oeuvre de la vaccination preventive </a:t>
            </a:r>
            <a:r>
              <a:rPr lang="en-US" altLang="fr-FR" sz="3600" dirty="0" err="1"/>
              <a:t>dans</a:t>
            </a:r>
            <a:r>
              <a:rPr lang="en-US" altLang="fr-FR" sz="3600" dirty="0"/>
              <a:t> les 4 provinces Hotspots(</a:t>
            </a:r>
            <a:r>
              <a:rPr lang="en-US" altLang="fr-FR" sz="3600" dirty="0" err="1"/>
              <a:t>Requette</a:t>
            </a:r>
            <a:r>
              <a:rPr lang="en-US" altLang="fr-FR" sz="3600" dirty="0"/>
              <a:t> </a:t>
            </a:r>
            <a:r>
              <a:rPr lang="en-US" altLang="fr-FR" sz="3600" dirty="0" err="1"/>
              <a:t>aprouvee</a:t>
            </a:r>
            <a:r>
              <a:rPr lang="en-US" altLang="fr-FR" sz="3600" dirty="0"/>
              <a:t> GTFCC): Haut- Katanga; Tanganyika; Haut Lomami et </a:t>
            </a:r>
            <a:r>
              <a:rPr lang="en-US" altLang="fr-FR" sz="3600" dirty="0" err="1"/>
              <a:t>Sud</a:t>
            </a:r>
            <a:r>
              <a:rPr lang="en-US" altLang="fr-FR" sz="3600" dirty="0"/>
              <a:t> Kivu pour les </a:t>
            </a:r>
            <a:r>
              <a:rPr lang="en-US" altLang="fr-FR" sz="3600" dirty="0" err="1"/>
              <a:t>autres</a:t>
            </a:r>
            <a:r>
              <a:rPr lang="en-US" altLang="fr-FR" sz="3600" dirty="0"/>
              <a:t> zones Hotspots).</a:t>
            </a:r>
          </a:p>
          <a:p>
            <a:endParaRPr lang="en-US" altLang="fr-FR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fr-FR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        </a:t>
            </a:r>
            <a:r>
              <a:rPr lang="en-US" altLang="fr-FR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fr-FR" sz="11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MERCI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8370"/>
          </a:xfrm>
        </p:spPr>
        <p:txBody>
          <a:bodyPr/>
          <a:lstStyle/>
          <a:p>
            <a:r>
              <a:rPr lang="en-US" altLang="fr-FR" b="1"/>
              <a:t>Plan de Presentation: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34110"/>
            <a:ext cx="10515600" cy="5043170"/>
          </a:xfrm>
        </p:spPr>
        <p:txBody>
          <a:bodyPr>
            <a:normAutofit fontScale="97500" lnSpcReduction="10000"/>
          </a:bodyPr>
          <a:lstStyle/>
          <a:p>
            <a:pPr marL="571500" indent="-571500">
              <a:buFont typeface="+mj-lt"/>
              <a:buAutoNum type="romanUcPeriod"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Mise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au Situation </a:t>
            </a: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Epidemiologique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S33 &amp; Cumul </a:t>
            </a: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cas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S1-S34 2020 et </a:t>
            </a:r>
            <a:r>
              <a:rPr lang="en-US" altLang="en-GB" b="1" dirty="0" err="1">
                <a:solidFill>
                  <a:schemeClr val="tx1"/>
                </a:solidFill>
                <a:sym typeface="+mn-ea"/>
              </a:rPr>
              <a:t>partielle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 S34;</a:t>
            </a:r>
          </a:p>
          <a:p>
            <a:pPr marL="571500" indent="-571500">
              <a:buFont typeface="+mj-lt"/>
              <a:buAutoNum type="romanUcPeriod"/>
            </a:pPr>
            <a:r>
              <a:rPr lang="fr-FR" altLang="en-US" b="1" dirty="0">
                <a:sym typeface="+mn-ea"/>
              </a:rPr>
              <a:t>REPONSE APPORTEE JUSQU’À CE JOUR</a:t>
            </a:r>
            <a:r>
              <a:rPr lang="en-US" altLang="fr-FR" b="1" dirty="0">
                <a:sym typeface="+mn-ea"/>
              </a:rPr>
              <a:t>:                  </a:t>
            </a:r>
          </a:p>
          <a:p>
            <a:pPr marL="0" indent="0">
              <a:buFont typeface="+mj-lt"/>
              <a:buNone/>
            </a:pPr>
            <a:r>
              <a:rPr lang="en-US" altLang="fr-FR" b="1" dirty="0">
                <a:sym typeface="+mn-ea"/>
              </a:rPr>
              <a:t>a) </a:t>
            </a:r>
            <a:r>
              <a:rPr lang="en-US" altLang="fr-FR" b="1" u="sng" dirty="0">
                <a:sym typeface="+mn-ea"/>
              </a:rPr>
              <a:t>Coordination</a:t>
            </a:r>
          </a:p>
          <a:p>
            <a:pPr marL="0" indent="0">
              <a:buFont typeface="+mj-lt"/>
              <a:buNone/>
            </a:pPr>
            <a:r>
              <a:rPr lang="en-US" altLang="fr-FR" b="1" dirty="0">
                <a:sym typeface="+mn-ea"/>
              </a:rPr>
              <a:t>b)</a:t>
            </a:r>
            <a:r>
              <a:rPr lang="fr-FR" altLang="en-US" b="1" u="sng" dirty="0">
                <a:sym typeface="+mn-ea"/>
              </a:rPr>
              <a:t>RIPOSTE VACCINALE  VCO</a:t>
            </a:r>
            <a:endParaRPr lang="fr-FR" altLang="en-US" b="1" dirty="0">
              <a:sym typeface="+mn-ea"/>
            </a:endParaRPr>
          </a:p>
          <a:p>
            <a:pPr marL="0" indent="0">
              <a:buNone/>
            </a:pPr>
            <a:r>
              <a:rPr lang="en-US" altLang="fr-FR" b="1" dirty="0">
                <a:sym typeface="+mn-ea"/>
              </a:rPr>
              <a:t>III. Divers et </a:t>
            </a:r>
            <a:r>
              <a:rPr lang="en-US" altLang="fr-FR" b="1" dirty="0" err="1">
                <a:sym typeface="+mn-ea"/>
              </a:rPr>
              <a:t>Prochaines</a:t>
            </a:r>
            <a:r>
              <a:rPr lang="en-US" altLang="fr-FR" b="1" dirty="0">
                <a:sym typeface="+mn-ea"/>
              </a:rPr>
              <a:t> </a:t>
            </a:r>
            <a:r>
              <a:rPr lang="en-US" altLang="fr-FR" b="1" dirty="0" err="1">
                <a:sym typeface="+mn-ea"/>
              </a:rPr>
              <a:t>etapes</a:t>
            </a:r>
            <a:endParaRPr lang="en-US" altLang="fr-FR" b="1" dirty="0">
              <a:sym typeface="+mn-ea"/>
            </a:endParaRPr>
          </a:p>
          <a:p>
            <a:pPr marL="0" indent="0">
              <a:buFont typeface="+mj-lt"/>
              <a:buNone/>
            </a:pPr>
            <a:endParaRPr lang="fr-FR" altLang="en-US" b="1" u="sng" dirty="0"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endParaRPr lang="en-US" altLang="fr-FR" b="1" dirty="0">
              <a:sym typeface="+mn-ea"/>
            </a:endParaRPr>
          </a:p>
          <a:p>
            <a:pPr marL="0" indent="0">
              <a:buFont typeface="+mj-lt"/>
              <a:buNone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0" indent="0">
              <a:buFont typeface="+mj-lt"/>
              <a:buNone/>
            </a:pPr>
            <a:r>
              <a:rPr lang="en-US" altLang="fr-FR" dirty="0">
                <a:sym typeface="+mn-ea"/>
              </a:rPr>
              <a:t> </a:t>
            </a: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  <a:p>
            <a:pPr marL="571500" indent="-571500">
              <a:buFont typeface="+mj-lt"/>
              <a:buAutoNum type="romanUcPeriod"/>
            </a:pPr>
            <a:endParaRPr lang="en-US" altLang="en-GB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320940"/>
            <a:ext cx="12192000" cy="726781"/>
            <a:chOff x="0" y="-137485"/>
            <a:chExt cx="14157825" cy="354049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80375" y="-137485"/>
              <a:ext cx="13681031" cy="2731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en-GB" sz="3000" b="1" baseline="0" dirty="0">
                <a:solidFill>
                  <a:schemeClr val="bg1"/>
                </a:solidFill>
                <a:latin typeface="+mn-lt"/>
              </a:endParaRPr>
            </a:p>
            <a:p>
              <a:pPr algn="ctr"/>
              <a:r>
                <a:rPr lang="en-US" altLang="en-GB" sz="3000" b="1" baseline="0" dirty="0">
                  <a:solidFill>
                    <a:schemeClr val="bg1"/>
                  </a:solidFill>
                  <a:latin typeface="+mn-lt"/>
                </a:rPr>
                <a:t>I. I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ncidence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hebdomadaire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(Source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P</a:t>
              </a:r>
              <a:r>
                <a:rPr lang="en-US" altLang="en-GB" sz="3000" b="1" baseline="0" dirty="0">
                  <a:solidFill>
                    <a:schemeClr val="bg1"/>
                  </a:solidFill>
                  <a:latin typeface="+mn-lt"/>
                </a:rPr>
                <a:t>NECHOL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S33)</a:t>
              </a:r>
            </a:p>
          </p:txBody>
        </p:sp>
      </p:grpSp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566928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402244"/>
            <a:ext cx="11323551" cy="64466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Analyse:</a:t>
            </a:r>
            <a:endParaRPr lang="fr-CD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1418343"/>
              </p:ext>
            </p:extLst>
          </p:nvPr>
        </p:nvGraphicFramePr>
        <p:xfrm>
          <a:off x="2796209" y="1086679"/>
          <a:ext cx="5314121" cy="5539402"/>
        </p:xfrm>
        <a:graphic>
          <a:graphicData uri="http://schemas.openxmlformats.org/drawingml/2006/table">
            <a:tbl>
              <a:tblPr/>
              <a:tblGrid>
                <a:gridCol w="2476717">
                  <a:extLst>
                    <a:ext uri="{9D8B030D-6E8A-4147-A177-3AD203B41FA5}">
                      <a16:colId xmlns:a16="http://schemas.microsoft.com/office/drawing/2014/main" val="1206747268"/>
                    </a:ext>
                  </a:extLst>
                </a:gridCol>
                <a:gridCol w="1442748">
                  <a:extLst>
                    <a:ext uri="{9D8B030D-6E8A-4147-A177-3AD203B41FA5}">
                      <a16:colId xmlns:a16="http://schemas.microsoft.com/office/drawing/2014/main" val="215153865"/>
                    </a:ext>
                  </a:extLst>
                </a:gridCol>
                <a:gridCol w="1394656">
                  <a:extLst>
                    <a:ext uri="{9D8B030D-6E8A-4147-A177-3AD203B41FA5}">
                      <a16:colId xmlns:a16="http://schemas.microsoft.com/office/drawing/2014/main" val="2780062449"/>
                    </a:ext>
                  </a:extLst>
                </a:gridCol>
              </a:tblGrid>
              <a:tr h="25179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S33 2020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669016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DPS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CAS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DECES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87913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Nord Kivu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915946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Sud Kivu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854547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Tangayika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785853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Sankuru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487226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Haut Katanga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055577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Total général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718586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endParaRPr lang="fr-CD" sz="1100" b="0" i="0" u="none" strike="noStrike">
                        <a:solidFill>
                          <a:srgbClr val="000000"/>
                        </a:solidFill>
                        <a:effectLst/>
                        <a:latin typeface="Bahnschrift Light" panose="020B0502040204020203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D" sz="1100" b="0" i="0" u="none" strike="noStrike">
                        <a:solidFill>
                          <a:srgbClr val="000000"/>
                        </a:solidFill>
                        <a:effectLst/>
                        <a:latin typeface="Bahnschrift Light" panose="020B0502040204020203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D" sz="1100" b="0" i="0" u="none" strike="noStrike">
                        <a:solidFill>
                          <a:srgbClr val="000000"/>
                        </a:solidFill>
                        <a:effectLst/>
                        <a:latin typeface="Bahnschrift Light" panose="020B0502040204020203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180399"/>
                  </a:ext>
                </a:extLst>
              </a:tr>
              <a:tr h="25179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S33 2019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578314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DPS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CAS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DECES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593199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Sud-kivu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65022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Nord-kivu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723624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Tanganyika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575195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Kasai oriental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519232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Sankuru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995618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Haut Katanga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83659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Haut lomami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678939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Equateur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306569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Lomami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411932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Lualaba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0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93398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l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Total général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553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D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nschrift Light" panose="020B0502040204020203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713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8864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Epidemie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de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choléra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– S34 </a:t>
              </a:r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partiel</a:t>
              </a:r>
              <a:r>
                <a:rPr lang="en-GB" sz="30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2020 </a:t>
              </a:r>
              <a:r>
                <a:rPr lang="en-GB" sz="2000" b="1" baseline="0" dirty="0">
                  <a:solidFill>
                    <a:schemeClr val="bg1"/>
                  </a:solidFill>
                  <a:latin typeface="+mn-lt"/>
                </a:rPr>
                <a:t>(Source</a:t>
              </a:r>
              <a:r>
                <a:rPr lang="en-GB" sz="2000" b="1" dirty="0">
                  <a:solidFill>
                    <a:schemeClr val="bg1"/>
                  </a:solidFill>
                  <a:latin typeface="+mn-lt"/>
                </a:rPr>
                <a:t> IDSR)</a:t>
              </a:r>
              <a:endParaRPr lang="en-GB" sz="2000" b="1" baseline="0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0" y="4688847"/>
            <a:ext cx="11756935" cy="172109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300" dirty="0"/>
          </a:p>
          <a:p>
            <a:pPr algn="l"/>
            <a:endParaRPr lang="fr-FR" sz="13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300" dirty="0"/>
          </a:p>
          <a:p>
            <a:pPr algn="l"/>
            <a:endParaRPr lang="fr-FR" sz="1300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636940"/>
              </p:ext>
            </p:extLst>
          </p:nvPr>
        </p:nvGraphicFramePr>
        <p:xfrm>
          <a:off x="609154" y="437622"/>
          <a:ext cx="9970455" cy="4939058"/>
        </p:xfrm>
        <a:graphic>
          <a:graphicData uri="http://schemas.openxmlformats.org/drawingml/2006/table">
            <a:tbl>
              <a:tblPr/>
              <a:tblGrid>
                <a:gridCol w="1032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89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8840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893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13587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9052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2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S1-S34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S1-S34</a:t>
                      </a:r>
                    </a:p>
                  </a:txBody>
                  <a:tcPr marL="4937" marR="4937" marT="49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4937" marR="4937" marT="4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NORD-KIVU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33,40%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SUD-KIVU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29,41%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HAUT-KATANGA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22,10%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TANGANYIKA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8,19%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LUALABA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3,29%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TSHOPO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 ORIENTAL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0,79%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SANKURU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 CENTRAL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MAINDOMBE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LOMAMI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EQUATEUR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KINSHASA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KWILU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MANIEMA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MONGALA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ITURI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BAS-UELE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HAUT-LOMAMI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HAUT-UELE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KASAI CENTRAL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KWANGO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NORD-UBANGI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SUD UBANGI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2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TSHUAPA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810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13472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37" marR="4937" marT="49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100,00%</a:t>
                      </a:r>
                    </a:p>
                  </a:txBody>
                  <a:tcPr marL="4937" marR="4937" marT="49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420624" y="5641848"/>
            <a:ext cx="10158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201 cas notifiés à la S34 et 0 décès ( données partielles)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Nord Kivu, Sud Kivu, Haut Katanga et Tanganyika </a:t>
            </a:r>
            <a:r>
              <a:rPr lang="fr-FR" dirty="0" err="1"/>
              <a:t>representent</a:t>
            </a:r>
            <a:r>
              <a:rPr lang="fr-FR" dirty="0"/>
              <a:t> 93% des cas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Nord Kivu- 2020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-43469" y="5532120"/>
            <a:ext cx="11756935" cy="118872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sp>
        <p:nvSpPr>
          <p:cNvPr id="10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223001"/>
              </p:ext>
            </p:extLst>
          </p:nvPr>
        </p:nvGraphicFramePr>
        <p:xfrm>
          <a:off x="-1" y="437623"/>
          <a:ext cx="6583680" cy="4210695"/>
        </p:xfrm>
        <a:graphic>
          <a:graphicData uri="http://schemas.openxmlformats.org/drawingml/2006/table">
            <a:tbl>
              <a:tblPr/>
              <a:tblGrid>
                <a:gridCol w="799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2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70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9291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2761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8509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5864" marR="5864" marT="58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5864" marR="5864" marT="58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5864" marR="5864" marT="58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S1-S34</a:t>
                      </a:r>
                    </a:p>
                  </a:txBody>
                  <a:tcPr marL="5864" marR="5864" marT="58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S1-S34</a:t>
                      </a:r>
                    </a:p>
                  </a:txBody>
                  <a:tcPr marL="5864" marR="5864" marT="58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864" marR="5864" marT="5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KIBUA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GOMA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799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MASISI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KARISIMBI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MWESO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KIROTSHE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ITEBERO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BINZA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NYIRAGONGO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KAYNA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KIBIRIZI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RUTSHURU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MUTWANGA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WALIKALE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BAMBO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PINGA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ALIMBONGO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KATOYI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KYONDO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RWANGUBA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5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VUHOVI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53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4499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78" y="405840"/>
            <a:ext cx="5577155" cy="3718103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174033" y="5532120"/>
            <a:ext cx="10158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126 cas notifiés à la S34 et 0 décès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KIBUA,GOMA,MASISI,KARISIMBI,MWESO,KIROTSHE,ITEBERO </a:t>
            </a:r>
            <a:r>
              <a:rPr lang="fr-FR" dirty="0" err="1"/>
              <a:t>representent</a:t>
            </a:r>
            <a:r>
              <a:rPr lang="fr-FR" dirty="0"/>
              <a:t> 91% des 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Une nouvelle ZS de santé a notifié: </a:t>
            </a:r>
            <a:r>
              <a:rPr lang="fr-FR" dirty="0" err="1"/>
              <a:t>Walikalé</a:t>
            </a:r>
            <a:r>
              <a:rPr lang="fr-FR" dirty="0"/>
              <a:t> avec à la S34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 err="1">
                  <a:solidFill>
                    <a:schemeClr val="bg1"/>
                  </a:solidFill>
                  <a:latin typeface="+mn-lt"/>
                </a:rPr>
                <a:t>Sud</a:t>
              </a:r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 Kivu- 2020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Sous-titre 2"/>
          <p:cNvSpPr txBox="1"/>
          <p:nvPr/>
        </p:nvSpPr>
        <p:spPr>
          <a:xfrm>
            <a:off x="304800" y="5174595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sp>
        <p:nvSpPr>
          <p:cNvPr id="12" name="Sous-titre 2"/>
          <p:cNvSpPr txBox="1"/>
          <p:nvPr/>
        </p:nvSpPr>
        <p:spPr>
          <a:xfrm>
            <a:off x="-43470" y="4740728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1400" dirty="0"/>
          </a:p>
          <a:p>
            <a:pPr algn="l"/>
            <a:endParaRPr lang="fr-FR" sz="1400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61331"/>
              </p:ext>
            </p:extLst>
          </p:nvPr>
        </p:nvGraphicFramePr>
        <p:xfrm>
          <a:off x="137160" y="427188"/>
          <a:ext cx="6732914" cy="4303111"/>
        </p:xfrm>
        <a:graphic>
          <a:graphicData uri="http://schemas.openxmlformats.org/drawingml/2006/table">
            <a:tbl>
              <a:tblPr/>
              <a:tblGrid>
                <a:gridCol w="817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95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4695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9955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4637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7648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1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S1-S34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S1-S34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FIZI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UVIRA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NUNDU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IDJWI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MINOVA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RUZIZI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KATANA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BAGIRA-KASHA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IBANDA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KALEHE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KADUTU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NYANTENDE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LEMERA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NYANGEZI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LULENGE-KIMBI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MUBUMBANO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BAGIRA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BUNYAKIRI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ITOMBWE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MITI-MURHESA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MWANA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MWENGA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05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WALUNGU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572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073" y="405840"/>
            <a:ext cx="5330267" cy="3553511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174033" y="5532120"/>
            <a:ext cx="10158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69 cas notifiés à la S34 et 0 décès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FIZI, UVIRA, NUNDU, IDJWI et MINOVA representent 73% des cas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Fizi</a:t>
            </a:r>
            <a:r>
              <a:rPr lang="fr-FR" dirty="0"/>
              <a:t> seul </a:t>
            </a:r>
            <a:r>
              <a:rPr lang="fr-FR" dirty="0" err="1"/>
              <a:t>represente</a:t>
            </a:r>
            <a:r>
              <a:rPr lang="fr-FR" dirty="0"/>
              <a:t> 37% des cas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Haut Katanga 2020</a:t>
              </a:r>
              <a:r>
                <a:rPr lang="en-GB" sz="3000" b="1" dirty="0">
                  <a:solidFill>
                    <a:schemeClr val="bg1"/>
                  </a:solidFill>
                </a:rPr>
                <a:t>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Sous-titre 2"/>
          <p:cNvSpPr txBox="1"/>
          <p:nvPr/>
        </p:nvSpPr>
        <p:spPr>
          <a:xfrm>
            <a:off x="0" y="5056632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sz="2200" dirty="0"/>
          </a:p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30582"/>
              </p:ext>
            </p:extLst>
          </p:nvPr>
        </p:nvGraphicFramePr>
        <p:xfrm>
          <a:off x="0" y="405839"/>
          <a:ext cx="6204885" cy="4340451"/>
        </p:xfrm>
        <a:graphic>
          <a:graphicData uri="http://schemas.openxmlformats.org/drawingml/2006/table">
            <a:tbl>
              <a:tblPr/>
              <a:tblGrid>
                <a:gridCol w="753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60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190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760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7999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566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4620" marR="4620" marT="4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4620" marR="4620" marT="4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4620" marR="4620" marT="4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S1-S34</a:t>
                      </a:r>
                    </a:p>
                  </a:txBody>
                  <a:tcPr marL="4620" marR="4620" marT="4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S1-S34</a:t>
                      </a:r>
                    </a:p>
                  </a:txBody>
                  <a:tcPr marL="4620" marR="4620" marT="4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4620" marR="4620" marT="4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9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MUFUNGA-SAMPWE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KAMPEMBA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KATUBA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LUKAFU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KAMALONDO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KENYA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KASENGA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RWASHI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KAFUBU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KAPOLOWE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KISANGA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KASHOBWE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LUBUMBASHI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KILWA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MUMBUNDA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TSHAMILEMBA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KIKULA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KIPUSHI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KOWE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MITWABA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PWETO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SAKANIA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KAMBOVE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PANDA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3363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KILELA-BALANDA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3824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LIKASI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3824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2977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20" marR="4620" marT="4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4620" marR="4620" marT="4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73" y="405838"/>
            <a:ext cx="5933774" cy="3955849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74033" y="5532120"/>
            <a:ext cx="10158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1 cas notifiés à la S34 et 0 décès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-70496"/>
            <a:ext cx="12192000" cy="476337"/>
            <a:chOff x="0" y="-15482"/>
            <a:chExt cx="14157825" cy="232046"/>
          </a:xfrm>
        </p:grpSpPr>
        <p:pic>
          <p:nvPicPr>
            <p:cNvPr id="5" name="Picture 2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157825" cy="21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1"/>
            <p:cNvSpPr txBox="1"/>
            <p:nvPr/>
          </p:nvSpPr>
          <p:spPr>
            <a:xfrm>
              <a:off x="353946" y="-15482"/>
              <a:ext cx="11645157" cy="232046"/>
            </a:xfrm>
            <a:prstGeom prst="rect">
              <a:avLst/>
            </a:prstGeom>
            <a:noFill/>
            <a:ln w="9525" cmpd="sng">
              <a:noFill/>
            </a:ln>
            <a:effectLst>
              <a:outerShdw blurRad="88900" dist="25400" dir="5400000" algn="t" rotWithShape="0">
                <a:prstClr val="black">
                  <a:alpha val="11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tIns="0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000" b="1" baseline="0" dirty="0">
                  <a:solidFill>
                    <a:schemeClr val="bg1"/>
                  </a:solidFill>
                  <a:latin typeface="+mn-lt"/>
                </a:rPr>
                <a:t>Tanganyika 2020 </a:t>
              </a:r>
              <a:r>
                <a:rPr lang="en-GB" sz="2000" b="1" dirty="0">
                  <a:solidFill>
                    <a:schemeClr val="bg1"/>
                  </a:solidFill>
                </a:rPr>
                <a:t>(Source IDSR)</a:t>
              </a:r>
              <a:endParaRPr lang="en-GB" sz="20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Sous-titre 2"/>
          <p:cNvSpPr txBox="1"/>
          <p:nvPr/>
        </p:nvSpPr>
        <p:spPr>
          <a:xfrm>
            <a:off x="-70901" y="5294376"/>
            <a:ext cx="11756935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2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/>
          </a:p>
          <a:p>
            <a:pPr algn="l"/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089638"/>
              </p:ext>
            </p:extLst>
          </p:nvPr>
        </p:nvGraphicFramePr>
        <p:xfrm>
          <a:off x="0" y="405469"/>
          <a:ext cx="6949441" cy="3407579"/>
        </p:xfrm>
        <a:graphic>
          <a:graphicData uri="http://schemas.openxmlformats.org/drawingml/2006/table">
            <a:tbl>
              <a:tblPr/>
              <a:tblGrid>
                <a:gridCol w="844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91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133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0919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7358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4693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semaine épidemiologique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des cas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9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 S1-S34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Décès S1-S34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KALEMIE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NYEMBA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KANSIMBA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MANONO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KABALO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ANKORO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KIYAMBI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KONGOLO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MBULALA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NYUNZU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788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687" y="405468"/>
            <a:ext cx="5111369" cy="34075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2356</Words>
  <Application>Microsoft Office PowerPoint</Application>
  <PresentationFormat>Widescreen</PresentationFormat>
  <Paragraphs>1799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Bahnschrift Light</vt:lpstr>
      <vt:lpstr>Calibri</vt:lpstr>
      <vt:lpstr>Calibri Light</vt:lpstr>
      <vt:lpstr>Candara</vt:lpstr>
      <vt:lpstr>Thème Office</vt:lpstr>
      <vt:lpstr>PowerPoint Presentation</vt:lpstr>
      <vt:lpstr>Plan de Presentation:</vt:lpstr>
      <vt:lpstr>PowerPoint Presentation</vt:lpstr>
      <vt:lpstr>Analyse: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II.REPONSE APPORTEE JUSQU’À CE JOUR a) Coordination:</vt:lpstr>
      <vt:lpstr>III.REPONSE APPORTEE JUSQU’À CE JOUR suite: b)  RIPOSTE VACCINALE  VCO </vt:lpstr>
      <vt:lpstr>IV. Prochaines etapes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Abdoulaye Mr. Sinayoko</dc:creator>
  <cp:lastModifiedBy>Qulu Zheng</cp:lastModifiedBy>
  <cp:revision>152</cp:revision>
  <dcterms:created xsi:type="dcterms:W3CDTF">2020-06-25T16:44:00Z</dcterms:created>
  <dcterms:modified xsi:type="dcterms:W3CDTF">2020-08-28T15:12:07Z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1036-11.2.0.9453</vt:lpwstr>
  </property>
</Properties>
</file>